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  <p:sldMasterId id="2147483660" r:id="rId4"/>
    <p:sldMasterId id="2147483663" r:id="rId5"/>
    <p:sldMasterId id="2147483665" r:id="rId6"/>
    <p:sldMasterId id="2147483668" r:id="rId7"/>
    <p:sldMasterId id="2147483687" r:id="rId8"/>
    <p:sldMasterId id="2147483689" r:id="rId9"/>
    <p:sldMasterId id="2147483692" r:id="rId10"/>
    <p:sldMasterId id="2147483695" r:id="rId11"/>
    <p:sldMasterId id="2147483698" r:id="rId12"/>
    <p:sldMasterId id="2147483701" r:id="rId13"/>
    <p:sldMasterId id="2147483704" r:id="rId14"/>
    <p:sldMasterId id="2147483707" r:id="rId15"/>
    <p:sldMasterId id="2147483710" r:id="rId16"/>
    <p:sldMasterId id="2147483729" r:id="rId17"/>
    <p:sldMasterId id="2147483732" r:id="rId18"/>
    <p:sldMasterId id="2147483735" r:id="rId19"/>
    <p:sldMasterId id="2147483738" r:id="rId20"/>
    <p:sldMasterId id="2147483757" r:id="rId21"/>
    <p:sldMasterId id="2147483760" r:id="rId22"/>
    <p:sldMasterId id="2147483763" r:id="rId23"/>
    <p:sldMasterId id="2147483766" r:id="rId24"/>
    <p:sldMasterId id="2147483769" r:id="rId25"/>
    <p:sldMasterId id="2147483772" r:id="rId26"/>
    <p:sldMasterId id="2147483791" r:id="rId27"/>
    <p:sldMasterId id="2147483794" r:id="rId28"/>
    <p:sldMasterId id="2147483797" r:id="rId29"/>
    <p:sldMasterId id="2147483800" r:id="rId30"/>
  </p:sldMasterIdLst>
  <p:notesMasterIdLst>
    <p:notesMasterId r:id="rId32"/>
  </p:notesMasterIdLst>
  <p:handoutMasterIdLst>
    <p:handoutMasterId r:id="rId137"/>
  </p:handoutMasterIdLst>
  <p:sldIdLst>
    <p:sldId id="462" r:id="rId31"/>
    <p:sldId id="479" r:id="rId33"/>
    <p:sldId id="681" r:id="rId34"/>
    <p:sldId id="1174" r:id="rId35"/>
    <p:sldId id="1171" r:id="rId36"/>
    <p:sldId id="1177" r:id="rId37"/>
    <p:sldId id="1175" r:id="rId38"/>
    <p:sldId id="1173" r:id="rId39"/>
    <p:sldId id="810" r:id="rId40"/>
    <p:sldId id="480" r:id="rId41"/>
    <p:sldId id="481" r:id="rId42"/>
    <p:sldId id="483" r:id="rId43"/>
    <p:sldId id="813" r:id="rId44"/>
    <p:sldId id="485" r:id="rId45"/>
    <p:sldId id="814" r:id="rId46"/>
    <p:sldId id="1178" r:id="rId47"/>
    <p:sldId id="486" r:id="rId48"/>
    <p:sldId id="815" r:id="rId49"/>
    <p:sldId id="816" r:id="rId50"/>
    <p:sldId id="817" r:id="rId51"/>
    <p:sldId id="818" r:id="rId52"/>
    <p:sldId id="819" r:id="rId53"/>
    <p:sldId id="820" r:id="rId54"/>
    <p:sldId id="1179" r:id="rId55"/>
    <p:sldId id="821" r:id="rId56"/>
    <p:sldId id="867" r:id="rId57"/>
    <p:sldId id="868" r:id="rId58"/>
    <p:sldId id="869" r:id="rId59"/>
    <p:sldId id="1371" r:id="rId60"/>
    <p:sldId id="1372" r:id="rId61"/>
    <p:sldId id="1373" r:id="rId62"/>
    <p:sldId id="1374" r:id="rId63"/>
    <p:sldId id="493" r:id="rId64"/>
    <p:sldId id="490" r:id="rId65"/>
    <p:sldId id="1314" r:id="rId66"/>
    <p:sldId id="1315" r:id="rId67"/>
    <p:sldId id="1375" r:id="rId68"/>
    <p:sldId id="1317" r:id="rId69"/>
    <p:sldId id="1319" r:id="rId70"/>
    <p:sldId id="1320" r:id="rId71"/>
    <p:sldId id="1321" r:id="rId72"/>
    <p:sldId id="494" r:id="rId73"/>
    <p:sldId id="496" r:id="rId74"/>
    <p:sldId id="1180" r:id="rId75"/>
    <p:sldId id="873" r:id="rId76"/>
    <p:sldId id="1181" r:id="rId77"/>
    <p:sldId id="874" r:id="rId78"/>
    <p:sldId id="499" r:id="rId79"/>
    <p:sldId id="875" r:id="rId80"/>
    <p:sldId id="1183" r:id="rId81"/>
    <p:sldId id="987" r:id="rId82"/>
    <p:sldId id="1184" r:id="rId83"/>
    <p:sldId id="501" r:id="rId84"/>
    <p:sldId id="1330" r:id="rId85"/>
    <p:sldId id="1331" r:id="rId86"/>
    <p:sldId id="1337" r:id="rId87"/>
    <p:sldId id="1338" r:id="rId88"/>
    <p:sldId id="1339" r:id="rId89"/>
    <p:sldId id="1441" r:id="rId90"/>
    <p:sldId id="1482" r:id="rId91"/>
    <p:sldId id="1513" r:id="rId92"/>
    <p:sldId id="1514" r:id="rId93"/>
    <p:sldId id="1516" r:id="rId94"/>
    <p:sldId id="1515" r:id="rId95"/>
    <p:sldId id="1483" r:id="rId96"/>
    <p:sldId id="1484" r:id="rId97"/>
    <p:sldId id="1485" r:id="rId98"/>
    <p:sldId id="1486" r:id="rId99"/>
    <p:sldId id="1487" r:id="rId100"/>
    <p:sldId id="1488" r:id="rId101"/>
    <p:sldId id="1489" r:id="rId102"/>
    <p:sldId id="1490" r:id="rId103"/>
    <p:sldId id="1491" r:id="rId104"/>
    <p:sldId id="1492" r:id="rId105"/>
    <p:sldId id="1493" r:id="rId106"/>
    <p:sldId id="1494" r:id="rId107"/>
    <p:sldId id="1495" r:id="rId108"/>
    <p:sldId id="1496" r:id="rId109"/>
    <p:sldId id="1497" r:id="rId110"/>
    <p:sldId id="1498" r:id="rId111"/>
    <p:sldId id="1499" r:id="rId112"/>
    <p:sldId id="1500" r:id="rId113"/>
    <p:sldId id="1501" r:id="rId114"/>
    <p:sldId id="1502" r:id="rId115"/>
    <p:sldId id="1503" r:id="rId116"/>
    <p:sldId id="1504" r:id="rId117"/>
    <p:sldId id="1505" r:id="rId118"/>
    <p:sldId id="1506" r:id="rId119"/>
    <p:sldId id="1507" r:id="rId120"/>
    <p:sldId id="1508" r:id="rId121"/>
    <p:sldId id="1509" r:id="rId122"/>
    <p:sldId id="1510" r:id="rId123"/>
    <p:sldId id="1511" r:id="rId124"/>
    <p:sldId id="1512" r:id="rId125"/>
    <p:sldId id="1322" r:id="rId126"/>
    <p:sldId id="1323" r:id="rId127"/>
    <p:sldId id="1324" r:id="rId128"/>
    <p:sldId id="1325" r:id="rId129"/>
    <p:sldId id="1326" r:id="rId130"/>
    <p:sldId id="1327" r:id="rId131"/>
    <p:sldId id="1328" r:id="rId132"/>
    <p:sldId id="1329" r:id="rId133"/>
    <p:sldId id="1517" r:id="rId134"/>
    <p:sldId id="1518" r:id="rId135"/>
    <p:sldId id="264" r:id="rId136"/>
  </p:sldIdLst>
  <p:sldSz cx="12192000" cy="6858000"/>
  <p:notesSz cx="6858000" cy="9144000"/>
  <p:embeddedFontLst>
    <p:embeddedFont>
      <p:font typeface="Calibri" panose="020F0502020204030204" pitchFamily="34" charset="0"/>
      <p:regular r:id="rId141"/>
      <p:bold r:id="rId142"/>
      <p:italic r:id="rId143"/>
      <p:boldItalic r:id="rId144"/>
    </p:embeddedFont>
    <p:embeddedFont>
      <p:font typeface="黑体" panose="02010609060101010101" pitchFamily="49" charset="-122"/>
      <p:regular r:id="rId145"/>
    </p:embeddedFont>
    <p:embeddedFont>
      <p:font typeface="Verdana" panose="020B0604030504040204" pitchFamily="34" charset="0"/>
      <p:regular r:id="rId146"/>
      <p:bold r:id="rId147"/>
      <p:italic r:id="rId148"/>
      <p:boldItalic r:id="rId149"/>
    </p:embeddedFont>
    <p:embeddedFont>
      <p:font typeface="阿里巴巴普惠体" panose="00020600040101010101" pitchFamily="18" charset="-122"/>
      <p:regular r:id="rId150"/>
    </p:embeddedFont>
    <p:embeddedFont>
      <p:font typeface="华文楷体" panose="02010600040101010101" pitchFamily="2" charset="-122"/>
      <p:regular r:id="rId151"/>
    </p:embeddedFont>
    <p:embeddedFont>
      <p:font typeface="纤黑体" panose="02000000000000000000" charset="-122"/>
      <p:regular r:id="rId152"/>
    </p:embeddedFont>
    <p:embeddedFont>
      <p:font typeface="等线" panose="02010600030101010101" charset="-122"/>
      <p:regular r:id="rId153"/>
    </p:embeddedFont>
    <p:embeddedFont>
      <p:font typeface="Consolas" panose="020B0609020204030204" pitchFamily="49" charset="0"/>
      <p:regular r:id="rId154"/>
      <p:bold r:id="rId155"/>
      <p:italic r:id="rId156"/>
      <p:boldItalic r:id="rId157"/>
    </p:embeddedFont>
  </p:embeddedFontLst>
  <p:custDataLst>
    <p:tags r:id="rId1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93" d="100"/>
          <a:sy n="93" d="100"/>
        </p:scale>
        <p:origin x="216" y="520"/>
      </p:cViewPr>
      <p:guideLst>
        <p:guide orient="horz" pos="6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68.xml"/><Relationship Id="rId98" Type="http://schemas.openxmlformats.org/officeDocument/2006/relationships/slide" Target="slides/slide67.xml"/><Relationship Id="rId97" Type="http://schemas.openxmlformats.org/officeDocument/2006/relationships/slide" Target="slides/slide66.xml"/><Relationship Id="rId96" Type="http://schemas.openxmlformats.org/officeDocument/2006/relationships/slide" Target="slides/slide65.xml"/><Relationship Id="rId95" Type="http://schemas.openxmlformats.org/officeDocument/2006/relationships/slide" Target="slides/slide64.xml"/><Relationship Id="rId94" Type="http://schemas.openxmlformats.org/officeDocument/2006/relationships/slide" Target="slides/slide63.xml"/><Relationship Id="rId93" Type="http://schemas.openxmlformats.org/officeDocument/2006/relationships/slide" Target="slides/slide62.xml"/><Relationship Id="rId92" Type="http://schemas.openxmlformats.org/officeDocument/2006/relationships/slide" Target="slides/slide61.xml"/><Relationship Id="rId91" Type="http://schemas.openxmlformats.org/officeDocument/2006/relationships/slide" Target="slides/slide60.xml"/><Relationship Id="rId90" Type="http://schemas.openxmlformats.org/officeDocument/2006/relationships/slide" Target="slides/slide59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58.xml"/><Relationship Id="rId88" Type="http://schemas.openxmlformats.org/officeDocument/2006/relationships/slide" Target="slides/slide57.xml"/><Relationship Id="rId87" Type="http://schemas.openxmlformats.org/officeDocument/2006/relationships/slide" Target="slides/slide56.xml"/><Relationship Id="rId86" Type="http://schemas.openxmlformats.org/officeDocument/2006/relationships/slide" Target="slides/slide55.xml"/><Relationship Id="rId85" Type="http://schemas.openxmlformats.org/officeDocument/2006/relationships/slide" Target="slides/slide54.xml"/><Relationship Id="rId84" Type="http://schemas.openxmlformats.org/officeDocument/2006/relationships/slide" Target="slides/slide53.xml"/><Relationship Id="rId83" Type="http://schemas.openxmlformats.org/officeDocument/2006/relationships/slide" Target="slides/slide52.xml"/><Relationship Id="rId82" Type="http://schemas.openxmlformats.org/officeDocument/2006/relationships/slide" Target="slides/slide51.xml"/><Relationship Id="rId81" Type="http://schemas.openxmlformats.org/officeDocument/2006/relationships/slide" Target="slides/slide50.xml"/><Relationship Id="rId80" Type="http://schemas.openxmlformats.org/officeDocument/2006/relationships/slide" Target="slides/slide49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48.xml"/><Relationship Id="rId78" Type="http://schemas.openxmlformats.org/officeDocument/2006/relationships/slide" Target="slides/slide47.xml"/><Relationship Id="rId77" Type="http://schemas.openxmlformats.org/officeDocument/2006/relationships/slide" Target="slides/slide46.xml"/><Relationship Id="rId76" Type="http://schemas.openxmlformats.org/officeDocument/2006/relationships/slide" Target="slides/slide45.xml"/><Relationship Id="rId75" Type="http://schemas.openxmlformats.org/officeDocument/2006/relationships/slide" Target="slides/slide44.xml"/><Relationship Id="rId74" Type="http://schemas.openxmlformats.org/officeDocument/2006/relationships/slide" Target="slides/slide43.xml"/><Relationship Id="rId73" Type="http://schemas.openxmlformats.org/officeDocument/2006/relationships/slide" Target="slides/slide42.xml"/><Relationship Id="rId72" Type="http://schemas.openxmlformats.org/officeDocument/2006/relationships/slide" Target="slides/slide41.xml"/><Relationship Id="rId71" Type="http://schemas.openxmlformats.org/officeDocument/2006/relationships/slide" Target="slides/slide40.xml"/><Relationship Id="rId70" Type="http://schemas.openxmlformats.org/officeDocument/2006/relationships/slide" Target="slides/slide39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38.xml"/><Relationship Id="rId68" Type="http://schemas.openxmlformats.org/officeDocument/2006/relationships/slide" Target="slides/slide37.xml"/><Relationship Id="rId67" Type="http://schemas.openxmlformats.org/officeDocument/2006/relationships/slide" Target="slides/slide36.xml"/><Relationship Id="rId66" Type="http://schemas.openxmlformats.org/officeDocument/2006/relationships/slide" Target="slides/slide35.xml"/><Relationship Id="rId65" Type="http://schemas.openxmlformats.org/officeDocument/2006/relationships/slide" Target="slides/slide34.xml"/><Relationship Id="rId64" Type="http://schemas.openxmlformats.org/officeDocument/2006/relationships/slide" Target="slides/slide33.xml"/><Relationship Id="rId63" Type="http://schemas.openxmlformats.org/officeDocument/2006/relationships/slide" Target="slides/slide32.xml"/><Relationship Id="rId62" Type="http://schemas.openxmlformats.org/officeDocument/2006/relationships/slide" Target="slides/slide31.xml"/><Relationship Id="rId61" Type="http://schemas.openxmlformats.org/officeDocument/2006/relationships/slide" Target="slides/slide30.xml"/><Relationship Id="rId60" Type="http://schemas.openxmlformats.org/officeDocument/2006/relationships/slide" Target="slides/slide29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28.xml"/><Relationship Id="rId58" Type="http://schemas.openxmlformats.org/officeDocument/2006/relationships/slide" Target="slides/slide27.xml"/><Relationship Id="rId57" Type="http://schemas.openxmlformats.org/officeDocument/2006/relationships/slide" Target="slides/slide26.xml"/><Relationship Id="rId56" Type="http://schemas.openxmlformats.org/officeDocument/2006/relationships/slide" Target="slides/slide25.xml"/><Relationship Id="rId55" Type="http://schemas.openxmlformats.org/officeDocument/2006/relationships/slide" Target="slides/slide24.xml"/><Relationship Id="rId54" Type="http://schemas.openxmlformats.org/officeDocument/2006/relationships/slide" Target="slides/slide23.xml"/><Relationship Id="rId53" Type="http://schemas.openxmlformats.org/officeDocument/2006/relationships/slide" Target="slides/slide22.xml"/><Relationship Id="rId52" Type="http://schemas.openxmlformats.org/officeDocument/2006/relationships/slide" Target="slides/slide21.xml"/><Relationship Id="rId51" Type="http://schemas.openxmlformats.org/officeDocument/2006/relationships/slide" Target="slides/slide20.xml"/><Relationship Id="rId50" Type="http://schemas.openxmlformats.org/officeDocument/2006/relationships/slide" Target="slides/slide1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8.xml"/><Relationship Id="rId48" Type="http://schemas.openxmlformats.org/officeDocument/2006/relationships/slide" Target="slides/slide17.xml"/><Relationship Id="rId47" Type="http://schemas.openxmlformats.org/officeDocument/2006/relationships/slide" Target="slides/slide16.xml"/><Relationship Id="rId46" Type="http://schemas.openxmlformats.org/officeDocument/2006/relationships/slide" Target="slides/slide15.xml"/><Relationship Id="rId45" Type="http://schemas.openxmlformats.org/officeDocument/2006/relationships/slide" Target="slides/slide14.xml"/><Relationship Id="rId44" Type="http://schemas.openxmlformats.org/officeDocument/2006/relationships/slide" Target="slides/slide13.xml"/><Relationship Id="rId43" Type="http://schemas.openxmlformats.org/officeDocument/2006/relationships/slide" Target="slides/slide12.xml"/><Relationship Id="rId42" Type="http://schemas.openxmlformats.org/officeDocument/2006/relationships/slide" Target="slides/slide11.xml"/><Relationship Id="rId41" Type="http://schemas.openxmlformats.org/officeDocument/2006/relationships/slide" Target="slides/slide10.xml"/><Relationship Id="rId40" Type="http://schemas.openxmlformats.org/officeDocument/2006/relationships/slide" Target="slides/slide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8.xml"/><Relationship Id="rId38" Type="http://schemas.openxmlformats.org/officeDocument/2006/relationships/slide" Target="slides/slide7.xml"/><Relationship Id="rId37" Type="http://schemas.openxmlformats.org/officeDocument/2006/relationships/slide" Target="slides/slide6.xml"/><Relationship Id="rId36" Type="http://schemas.openxmlformats.org/officeDocument/2006/relationships/slide" Target="slides/slide5.xml"/><Relationship Id="rId35" Type="http://schemas.openxmlformats.org/officeDocument/2006/relationships/slide" Target="slides/slide4.xml"/><Relationship Id="rId34" Type="http://schemas.openxmlformats.org/officeDocument/2006/relationships/slide" Target="slides/slide3.xml"/><Relationship Id="rId33" Type="http://schemas.openxmlformats.org/officeDocument/2006/relationships/slide" Target="slides/slide2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1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8" Type="http://schemas.openxmlformats.org/officeDocument/2006/relationships/tags" Target="tags/tag11.xml"/><Relationship Id="rId157" Type="http://schemas.openxmlformats.org/officeDocument/2006/relationships/font" Target="fonts/font17.fntdata"/><Relationship Id="rId156" Type="http://schemas.openxmlformats.org/officeDocument/2006/relationships/font" Target="fonts/font16.fntdata"/><Relationship Id="rId155" Type="http://schemas.openxmlformats.org/officeDocument/2006/relationships/font" Target="fonts/font15.fntdata"/><Relationship Id="rId154" Type="http://schemas.openxmlformats.org/officeDocument/2006/relationships/font" Target="fonts/font14.fntdata"/><Relationship Id="rId153" Type="http://schemas.openxmlformats.org/officeDocument/2006/relationships/font" Target="fonts/font13.fntdata"/><Relationship Id="rId152" Type="http://schemas.openxmlformats.org/officeDocument/2006/relationships/font" Target="fonts/font12.fntdata"/><Relationship Id="rId151" Type="http://schemas.openxmlformats.org/officeDocument/2006/relationships/font" Target="fonts/font11.fntdata"/><Relationship Id="rId150" Type="http://schemas.openxmlformats.org/officeDocument/2006/relationships/font" Target="fonts/font10.fntdata"/><Relationship Id="rId15" Type="http://schemas.openxmlformats.org/officeDocument/2006/relationships/slideMaster" Target="slideMasters/slideMaster14.xml"/><Relationship Id="rId149" Type="http://schemas.openxmlformats.org/officeDocument/2006/relationships/font" Target="fonts/font9.fntdata"/><Relationship Id="rId148" Type="http://schemas.openxmlformats.org/officeDocument/2006/relationships/font" Target="fonts/font8.fntdata"/><Relationship Id="rId147" Type="http://schemas.openxmlformats.org/officeDocument/2006/relationships/font" Target="fonts/font7.fntdata"/><Relationship Id="rId146" Type="http://schemas.openxmlformats.org/officeDocument/2006/relationships/font" Target="fonts/font6.fntdata"/><Relationship Id="rId145" Type="http://schemas.openxmlformats.org/officeDocument/2006/relationships/font" Target="fonts/font5.fntdata"/><Relationship Id="rId144" Type="http://schemas.openxmlformats.org/officeDocument/2006/relationships/font" Target="fonts/font4.fntdata"/><Relationship Id="rId143" Type="http://schemas.openxmlformats.org/officeDocument/2006/relationships/font" Target="fonts/font3.fntdata"/><Relationship Id="rId142" Type="http://schemas.openxmlformats.org/officeDocument/2006/relationships/font" Target="fonts/font2.fntdata"/><Relationship Id="rId141" Type="http://schemas.openxmlformats.org/officeDocument/2006/relationships/font" Target="fonts/font1.fntdata"/><Relationship Id="rId140" Type="http://schemas.openxmlformats.org/officeDocument/2006/relationships/tableStyles" Target="tableStyles.xml"/><Relationship Id="rId14" Type="http://schemas.openxmlformats.org/officeDocument/2006/relationships/slideMaster" Target="slideMasters/slideMaster13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05.xml"/><Relationship Id="rId135" Type="http://schemas.openxmlformats.org/officeDocument/2006/relationships/slide" Target="slides/slide104.xml"/><Relationship Id="rId134" Type="http://schemas.openxmlformats.org/officeDocument/2006/relationships/slide" Target="slides/slide103.xml"/><Relationship Id="rId133" Type="http://schemas.openxmlformats.org/officeDocument/2006/relationships/slide" Target="slides/slide102.xml"/><Relationship Id="rId132" Type="http://schemas.openxmlformats.org/officeDocument/2006/relationships/slide" Target="slides/slide101.xml"/><Relationship Id="rId131" Type="http://schemas.openxmlformats.org/officeDocument/2006/relationships/slide" Target="slides/slide100.xml"/><Relationship Id="rId130" Type="http://schemas.openxmlformats.org/officeDocument/2006/relationships/slide" Target="slides/slide99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98.xml"/><Relationship Id="rId128" Type="http://schemas.openxmlformats.org/officeDocument/2006/relationships/slide" Target="slides/slide97.xml"/><Relationship Id="rId127" Type="http://schemas.openxmlformats.org/officeDocument/2006/relationships/slide" Target="slides/slide96.xml"/><Relationship Id="rId126" Type="http://schemas.openxmlformats.org/officeDocument/2006/relationships/slide" Target="slides/slide95.xml"/><Relationship Id="rId125" Type="http://schemas.openxmlformats.org/officeDocument/2006/relationships/slide" Target="slides/slide94.xml"/><Relationship Id="rId124" Type="http://schemas.openxmlformats.org/officeDocument/2006/relationships/slide" Target="slides/slide93.xml"/><Relationship Id="rId123" Type="http://schemas.openxmlformats.org/officeDocument/2006/relationships/slide" Target="slides/slide92.xml"/><Relationship Id="rId122" Type="http://schemas.openxmlformats.org/officeDocument/2006/relationships/slide" Target="slides/slide91.xml"/><Relationship Id="rId121" Type="http://schemas.openxmlformats.org/officeDocument/2006/relationships/slide" Target="slides/slide90.xml"/><Relationship Id="rId120" Type="http://schemas.openxmlformats.org/officeDocument/2006/relationships/slide" Target="slides/slide89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88.xml"/><Relationship Id="rId118" Type="http://schemas.openxmlformats.org/officeDocument/2006/relationships/slide" Target="slides/slide87.xml"/><Relationship Id="rId117" Type="http://schemas.openxmlformats.org/officeDocument/2006/relationships/slide" Target="slides/slide86.xml"/><Relationship Id="rId116" Type="http://schemas.openxmlformats.org/officeDocument/2006/relationships/slide" Target="slides/slide85.xml"/><Relationship Id="rId115" Type="http://schemas.openxmlformats.org/officeDocument/2006/relationships/slide" Target="slides/slide84.xml"/><Relationship Id="rId114" Type="http://schemas.openxmlformats.org/officeDocument/2006/relationships/slide" Target="slides/slide83.xml"/><Relationship Id="rId113" Type="http://schemas.openxmlformats.org/officeDocument/2006/relationships/slide" Target="slides/slide82.xml"/><Relationship Id="rId112" Type="http://schemas.openxmlformats.org/officeDocument/2006/relationships/slide" Target="slides/slide81.xml"/><Relationship Id="rId111" Type="http://schemas.openxmlformats.org/officeDocument/2006/relationships/slide" Target="slides/slide80.xml"/><Relationship Id="rId110" Type="http://schemas.openxmlformats.org/officeDocument/2006/relationships/slide" Target="slides/slide79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78.xml"/><Relationship Id="rId108" Type="http://schemas.openxmlformats.org/officeDocument/2006/relationships/slide" Target="slides/slide77.xml"/><Relationship Id="rId107" Type="http://schemas.openxmlformats.org/officeDocument/2006/relationships/slide" Target="slides/slide76.xml"/><Relationship Id="rId106" Type="http://schemas.openxmlformats.org/officeDocument/2006/relationships/slide" Target="slides/slide75.xml"/><Relationship Id="rId105" Type="http://schemas.openxmlformats.org/officeDocument/2006/relationships/slide" Target="slides/slide74.xml"/><Relationship Id="rId104" Type="http://schemas.openxmlformats.org/officeDocument/2006/relationships/slide" Target="slides/slide73.xml"/><Relationship Id="rId103" Type="http://schemas.openxmlformats.org/officeDocument/2006/relationships/slide" Target="slides/slide72.xml"/><Relationship Id="rId102" Type="http://schemas.openxmlformats.org/officeDocument/2006/relationships/slide" Target="slides/slide71.xml"/><Relationship Id="rId101" Type="http://schemas.openxmlformats.org/officeDocument/2006/relationships/slide" Target="slides/slide70.xml"/><Relationship Id="rId100" Type="http://schemas.openxmlformats.org/officeDocument/2006/relationships/slide" Target="slides/slide6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400-618-9090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50.xml"/><Relationship Id="rId19" Type="http://schemas.openxmlformats.org/officeDocument/2006/relationships/image" Target="../media/image4.png"/><Relationship Id="rId18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_rels/slideMaster17.xml.rels><?xml version="1.0" encoding="UTF-8" standalone="yes"?>
<Relationships xmlns="http://schemas.openxmlformats.org/package/2006/relationships"><Relationship Id="rId5" Type="http://schemas.openxmlformats.org/officeDocument/2006/relationships/theme" Target="../theme/theme17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18.xml.rels><?xml version="1.0" encoding="UTF-8" standalone="yes"?>
<Relationships xmlns="http://schemas.openxmlformats.org/package/2006/relationships"><Relationship Id="rId5" Type="http://schemas.openxmlformats.org/officeDocument/2006/relationships/theme" Target="../theme/theme18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0" Type="http://schemas.openxmlformats.org/officeDocument/2006/relationships/theme" Target="../theme/theme19.xml"/><Relationship Id="rId2" Type="http://schemas.openxmlformats.org/officeDocument/2006/relationships/slideLayout" Target="../slideLayouts/slideLayout74.xml"/><Relationship Id="rId19" Type="http://schemas.openxmlformats.org/officeDocument/2006/relationships/image" Target="../media/image4.png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20.xml.rels><?xml version="1.0" encoding="UTF-8" standalone="yes"?>
<Relationships xmlns="http://schemas.openxmlformats.org/package/2006/relationships"><Relationship Id="rId5" Type="http://schemas.openxmlformats.org/officeDocument/2006/relationships/theme" Target="../theme/theme20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/Relationships>
</file>

<file path=ppt/slideMasters/_rels/slideMaster21.xml.rels><?xml version="1.0" encoding="UTF-8" standalone="yes"?>
<Relationships xmlns="http://schemas.openxmlformats.org/package/2006/relationships"><Relationship Id="rId5" Type="http://schemas.openxmlformats.org/officeDocument/2006/relationships/theme" Target="../theme/theme21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/Relationships>
</file>

<file path=ppt/slideMasters/_rels/slideMaster2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2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_rels/slideMaster23.xml.rels><?xml version="1.0" encoding="UTF-8" standalone="yes"?>
<Relationships xmlns="http://schemas.openxmlformats.org/package/2006/relationships"><Relationship Id="rId5" Type="http://schemas.openxmlformats.org/officeDocument/2006/relationships/theme" Target="../theme/theme23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/Relationships>
</file>

<file path=ppt/slideMasters/_rels/slideMaster24.xml.rels><?xml version="1.0" encoding="UTF-8" standalone="yes"?>
<Relationships xmlns="http://schemas.openxmlformats.org/package/2006/relationships"><Relationship Id="rId5" Type="http://schemas.openxmlformats.org/officeDocument/2006/relationships/theme" Target="../theme/theme24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3.xml"/><Relationship Id="rId20" Type="http://schemas.openxmlformats.org/officeDocument/2006/relationships/theme" Target="../theme/theme25.xml"/><Relationship Id="rId2" Type="http://schemas.openxmlformats.org/officeDocument/2006/relationships/slideLayout" Target="../slideLayouts/slideLayout102.xml"/><Relationship Id="rId19" Type="http://schemas.openxmlformats.org/officeDocument/2006/relationships/image" Target="../media/image4.png"/><Relationship Id="rId18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1.xml"/></Relationships>
</file>

<file path=ppt/slideMasters/_rels/slideMaster26.xml.rels><?xml version="1.0" encoding="UTF-8" standalone="yes"?>
<Relationships xmlns="http://schemas.openxmlformats.org/package/2006/relationships"><Relationship Id="rId5" Type="http://schemas.openxmlformats.org/officeDocument/2006/relationships/theme" Target="../theme/theme26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/Relationships>
</file>

<file path=ppt/slideMasters/_rels/slideMaster27.xml.rels><?xml version="1.0" encoding="UTF-8" standalone="yes"?>
<Relationships xmlns="http://schemas.openxmlformats.org/package/2006/relationships"><Relationship Id="rId5" Type="http://schemas.openxmlformats.org/officeDocument/2006/relationships/theme" Target="../theme/theme27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/Relationships>
</file>

<file path=ppt/slideMasters/_rels/slideMaster28.xml.rels><?xml version="1.0" encoding="UTF-8" standalone="yes"?>
<Relationships xmlns="http://schemas.openxmlformats.org/package/2006/relationships"><Relationship Id="rId5" Type="http://schemas.openxmlformats.org/officeDocument/2006/relationships/theme" Target="../theme/theme28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/Relationships>
</file>

<file path=ppt/slideMasters/_rels/slideMaster29.xml.rels><?xml version="1.0" encoding="UTF-8" standalone="yes"?>
<Relationships xmlns="http://schemas.openxmlformats.org/package/2006/relationships"><Relationship Id="rId5" Type="http://schemas.openxmlformats.org/officeDocument/2006/relationships/theme" Target="../theme/theme29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17.xml"/><Relationship Id="rId19" Type="http://schemas.openxmlformats.org/officeDocument/2006/relationships/image" Target="../media/image4.png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9.xml"/><Relationship Id="rId3" Type="http://schemas.openxmlformats.org/officeDocument/2006/relationships/image" Target="../media/image8.svg"/><Relationship Id="rId2" Type="http://schemas.openxmlformats.org/officeDocument/2006/relationships/image" Target="../media/image33.png"/><Relationship Id="rId1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8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sv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17.GIF"/><Relationship Id="rId5" Type="http://schemas.openxmlformats.org/officeDocument/2006/relationships/tags" Target="../tags/tag5.xml"/><Relationship Id="rId4" Type="http://schemas.openxmlformats.org/officeDocument/2006/relationships/image" Target="../media/image5.svg"/><Relationship Id="rId3" Type="http://schemas.openxmlformats.org/officeDocument/2006/relationships/image" Target="../media/image16.png"/><Relationship Id="rId2" Type="http://schemas.openxmlformats.org/officeDocument/2006/relationships/image" Target="../media/image4.sv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7.svg"/><Relationship Id="rId4" Type="http://schemas.openxmlformats.org/officeDocument/2006/relationships/image" Target="../media/image19.png"/><Relationship Id="rId3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18.png"/><Relationship Id="rId3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0.svg"/><Relationship Id="rId5" Type="http://schemas.openxmlformats.org/officeDocument/2006/relationships/image" Target="../media/image35.png"/><Relationship Id="rId4" Type="http://schemas.openxmlformats.org/officeDocument/2006/relationships/image" Target="../media/image9.svg"/><Relationship Id="rId3" Type="http://schemas.openxmlformats.org/officeDocument/2006/relationships/image" Target="../media/image34.png"/><Relationship Id="rId2" Type="http://schemas.openxmlformats.org/officeDocument/2006/relationships/image" Target="../media/image8.svg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2.png"/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01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1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1.xml"/><Relationship Id="rId2" Type="http://schemas.openxmlformats.org/officeDocument/2006/relationships/image" Target="../media/image62.png"/><Relationship Id="rId1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8.svg"/><Relationship Id="rId2" Type="http://schemas.openxmlformats.org/officeDocument/2006/relationships/image" Target="../media/image33.png"/><Relationship Id="rId1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tags" Target="../tags/tag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1.xml"/><Relationship Id="rId2" Type="http://schemas.openxmlformats.org/officeDocument/2006/relationships/image" Target="../media/image61.png"/><Relationship Id="rId1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1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1.xml"/><Relationship Id="rId4" Type="http://schemas.openxmlformats.org/officeDocument/2006/relationships/image" Target="../media/image8.svg"/><Relationship Id="rId3" Type="http://schemas.openxmlformats.org/officeDocument/2006/relationships/image" Target="../media/image33.png"/><Relationship Id="rId2" Type="http://schemas.openxmlformats.org/officeDocument/2006/relationships/image" Target="../media/image69.png"/><Relationship Id="rId1" Type="http://schemas.openxmlformats.org/officeDocument/2006/relationships/image" Target="../media/image3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svg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7" Type="http://schemas.openxmlformats.org/officeDocument/2006/relationships/image" Target="../media/image13.svg"/><Relationship Id="rId6" Type="http://schemas.openxmlformats.org/officeDocument/2006/relationships/image" Target="../media/image75.png"/><Relationship Id="rId5" Type="http://schemas.openxmlformats.org/officeDocument/2006/relationships/image" Target="../media/image12.svg"/><Relationship Id="rId4" Type="http://schemas.openxmlformats.org/officeDocument/2006/relationships/image" Target="../media/image74.png"/><Relationship Id="rId3" Type="http://schemas.openxmlformats.org/officeDocument/2006/relationships/image" Target="../media/image11.sv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image" Target="../media/image25.png"/><Relationship Id="rId1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9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基础语法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了解注释的作用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能够使用单行注释和多行注释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input</a:t>
            </a:r>
            <a:r>
              <a:t>语句获取的数据类型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我们刚刚试验的都是输入了字符串类型的数据。</a:t>
            </a:r>
            <a:endParaRPr lang="zh-CN" altLang="en-US"/>
          </a:p>
          <a:p>
            <a:r>
              <a:rPr lang="zh-CN" altLang="en-US"/>
              <a:t>那么如果我们输入数字类型或其它类型，结果会如何？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那么，让我们通过前面学习过的？？？</a:t>
            </a:r>
            <a:endParaRPr lang="zh-CN" altLang="en-US"/>
          </a:p>
          <a:p>
            <a:r>
              <a:rPr lang="en-US" altLang="zh-CN" b="1">
                <a:solidFill>
                  <a:srgbClr val="FF0000"/>
                </a:solidFill>
              </a:rPr>
              <a:t>type()</a:t>
            </a:r>
            <a:r>
              <a:rPr lang="zh-CN" altLang="en-US"/>
              <a:t>语句</a:t>
            </a:r>
            <a:endParaRPr lang="zh-CN" altLang="en-US"/>
          </a:p>
          <a:p>
            <a:r>
              <a:rPr lang="zh-CN" altLang="en-US"/>
              <a:t>来验证一下输入内容的数据类型吧。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可以看到，无论键盘输入何种类型的数据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最终的结果都是：字符串类型的数据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0605" y="1250315"/>
            <a:ext cx="4712335" cy="4356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31393938393834313b31393939353234343bd7a2d2e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220" y="4925060"/>
            <a:ext cx="509905" cy="509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35830" y="2018665"/>
            <a:ext cx="7208520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input()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语句的功能是，获取键盘输入的数据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可以使用：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input(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提示信息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，用以在使用者输入内容之前显示提示信息。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要注意，无论键盘输入什么类型的数据，获取到的数据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永远都是字符串类型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欢迎登陆小程序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定义两个变量，用以获取从键盘输入的内容，并给出提示信息：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变量</a:t>
            </a:r>
            <a:r>
              <a:rPr lang="en-US" altLang="zh-CN"/>
              <a:t>1</a:t>
            </a:r>
            <a:r>
              <a:rPr lang="zh-CN" altLang="en-US"/>
              <a:t>，变量名：</a:t>
            </a:r>
            <a:r>
              <a:rPr lang="en-US" altLang="zh-CN"/>
              <a:t>user_name</a:t>
            </a:r>
            <a:r>
              <a:rPr lang="zh-CN" altLang="en-US"/>
              <a:t>，记录用户名称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变量</a:t>
            </a:r>
            <a:r>
              <a:rPr lang="en-US" altLang="zh-CN"/>
              <a:t>2</a:t>
            </a:r>
            <a:r>
              <a:rPr lang="zh-CN" altLang="en-US"/>
              <a:t>，变量名：</a:t>
            </a:r>
            <a:r>
              <a:rPr lang="en-US" altLang="zh-CN"/>
              <a:t>user_type</a:t>
            </a:r>
            <a:r>
              <a:rPr lang="zh-CN" altLang="en-US"/>
              <a:t>，记录用户类型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并通过格式化字符串的形式，通过</a:t>
            </a:r>
            <a:r>
              <a:rPr lang="en-US" altLang="zh-CN"/>
              <a:t>print</a:t>
            </a:r>
            <a:r>
              <a:rPr lang="zh-CN" altLang="en-US"/>
              <a:t>语句输出欢迎信息，如下：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365" y="3927475"/>
            <a:ext cx="6680200" cy="1003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2251710" y="5426075"/>
            <a:ext cx="693547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欢迎将练习作业，发布到评论区，看看谁的作业获得的点赞最多哟（最搞笑）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849245"/>
            <a:ext cx="10541000" cy="1158875"/>
          </a:xfrm>
        </p:spPr>
        <p:txBody>
          <a:bodyPr/>
          <a:p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拓展</a:t>
            </a:r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以专业视角看待变量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前言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本套</a:t>
            </a:r>
            <a:r>
              <a:rPr lang="en-US" altLang="zh-CN"/>
              <a:t>Python</a:t>
            </a:r>
            <a:r>
              <a:rPr lang="zh-CN" altLang="en-US"/>
              <a:t>视频教程，力求以最通俗易懂的方式来讲解知识点。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但是，对于一些知识点，我们以简单的方式学习过后呢，我们仍希望给同学们补充一下</a:t>
            </a:r>
            <a:endParaRPr lang="zh-CN" altLang="en-US"/>
          </a:p>
          <a:p>
            <a:r>
              <a:rPr lang="zh-CN" altLang="en-US"/>
              <a:t>从专业视角去看待它们的讲解。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这些高阶的拓展知识点，在刚开始大家可能听不太懂，所以我们对这些知识点不做强制要求。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同学们可以跳过这些知识点，等待以后学习更加深入后，再来回看即可。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这些高阶拓展都是独立的，跳过也不影响后面的学习。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2630" y="92865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注释的作用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444109" y="42414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未使用注释代码</a:t>
            </a:r>
            <a:endParaRPr lang="zh-CN" altLang="en-US" sz="1600" dirty="0">
              <a:solidFill>
                <a:srgbClr val="C00000"/>
              </a:solidFill>
              <a:ea typeface="Alibaba PuHuiTi R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44929" y="4766427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使用注释的代码</a:t>
            </a:r>
            <a:endParaRPr lang="zh-CN" altLang="en-US" sz="1600" dirty="0">
              <a:solidFill>
                <a:srgbClr val="C00000"/>
              </a:solidFill>
              <a:ea typeface="Alibaba PuHuiTi R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6729" y="5484394"/>
            <a:ext cx="9736455" cy="1360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注释：</a:t>
            </a:r>
            <a:r>
              <a:rPr lang="zh-CN" altLang="en-US" sz="1600" dirty="0">
                <a:ea typeface="Alibaba PuHuiTi R" pitchFamily="18" charset="-122"/>
              </a:rPr>
              <a:t>在程序代码中对程序代码进行解释说明的文字。</a:t>
            </a:r>
            <a:endParaRPr lang="zh-CN" altLang="en-US" sz="1600" dirty="0">
              <a:ea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作用：</a:t>
            </a:r>
            <a:r>
              <a:rPr lang="zh-CN" altLang="en-US" sz="1600" dirty="0">
                <a:ea typeface="Alibaba PuHuiTi R" pitchFamily="18" charset="-122"/>
              </a:rPr>
              <a:t>注释不是程序，</a:t>
            </a:r>
            <a:r>
              <a:rPr lang="zh-CN" altLang="en-US" sz="1600" b="1" dirty="0">
                <a:solidFill>
                  <a:srgbClr val="FF0000"/>
                </a:solidFill>
                <a:ea typeface="Alibaba PuHuiTi R" pitchFamily="18" charset="-122"/>
              </a:rPr>
              <a:t>不能被执行</a:t>
            </a:r>
            <a:r>
              <a:rPr lang="zh-CN" altLang="en-US" sz="1600" dirty="0">
                <a:ea typeface="Alibaba PuHuiTi R" pitchFamily="18" charset="-122"/>
              </a:rPr>
              <a:t>，只是对程序代码进行解释说明，让别人可以看懂程序代码的作用，能够</a:t>
            </a:r>
            <a:endParaRPr lang="en-US" altLang="zh-CN" sz="1600" dirty="0">
              <a:ea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Alibaba PuHuiTi R" pitchFamily="18" charset="-122"/>
              </a:rPr>
              <a:t>大大增强程序的可读性。</a:t>
            </a:r>
            <a:endParaRPr lang="zh-CN" altLang="en-US" sz="1600" dirty="0">
              <a:ea typeface="Alibaba PuHuiTi R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3185" y="2182495"/>
            <a:ext cx="1803400" cy="1936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0" y="1026795"/>
            <a:ext cx="2149475" cy="36556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注释的分类</a:t>
            </a:r>
            <a:endParaRPr kumimoji="1" lang="zh-CN" altLang="en-US" dirty="0"/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1522" y="1457271"/>
            <a:ext cx="10749598" cy="4219575"/>
          </a:xfrm>
        </p:spPr>
        <p:txBody>
          <a:bodyPr/>
          <a:lstStyle/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单行注释：</a:t>
            </a:r>
            <a:r>
              <a:rPr lang="zh-CN" altLang="en-US" dirty="0"/>
              <a:t>以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#</a:t>
            </a:r>
            <a:r>
              <a:rPr lang="zh-CN" altLang="en-US" dirty="0">
                <a:solidFill>
                  <a:srgbClr val="C00000"/>
                </a:solidFill>
              </a:rPr>
              <a:t>开头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C00000"/>
                </a:solidFill>
              </a:rPr>
              <a:t>#</a:t>
            </a:r>
            <a:r>
              <a:rPr lang="zh-CN" altLang="en-US" dirty="0">
                <a:solidFill>
                  <a:srgbClr val="C00000"/>
                </a:solidFill>
              </a:rPr>
              <a:t>右边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的所有文字当作说明，而不是真正要执行的程序，起</a:t>
            </a:r>
            <a:r>
              <a:rPr lang="zh-CN" altLang="en-US" dirty="0">
                <a:solidFill>
                  <a:srgbClr val="C00000"/>
                </a:solidFill>
              </a:rPr>
              <a:t>辅助说明作用</a:t>
            </a:r>
            <a:endParaRPr lang="en-US" altLang="zh-CN" sz="2665" dirty="0">
              <a:solidFill>
                <a:srgbClr val="C00000"/>
              </a:solidFill>
            </a:endParaRPr>
          </a:p>
          <a:p>
            <a:pPr marL="276225" indent="-276225"/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多行注释： 以 </a:t>
            </a:r>
            <a:r>
              <a:rPr lang="zh-CN" altLang="en-US" dirty="0">
                <a:solidFill>
                  <a:srgbClr val="FF0000"/>
                </a:solidFill>
              </a:rPr>
              <a:t>一对三个双引号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262626"/>
                </a:solidFill>
              </a:rPr>
              <a:t>引起来 </a:t>
            </a:r>
            <a:r>
              <a:rPr lang="en-US" altLang="zh-CN" dirty="0">
                <a:solidFill>
                  <a:srgbClr val="262626"/>
                </a:solidFill>
              </a:rPr>
              <a:t>(             )</a:t>
            </a:r>
            <a:r>
              <a:rPr kumimoji="1" lang="zh-CN" altLang="en-US" dirty="0"/>
              <a:t>来解释说明一段代码的作用使用方法</a:t>
            </a:r>
            <a:endParaRPr kumimoji="1" lang="zh-CN" altLang="en-US" dirty="0"/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-US" altLang="zh-CN" dirty="0"/>
              <a:t>		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222" y="1917573"/>
            <a:ext cx="3769488" cy="594592"/>
          </a:xfrm>
          <a:prstGeom prst="rect">
            <a:avLst/>
          </a:prstGeom>
          <a:ln>
            <a:solidFill>
              <a:srgbClr val="49504F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22" y="3201298"/>
            <a:ext cx="3189789" cy="2799203"/>
          </a:xfrm>
          <a:prstGeom prst="rect">
            <a:avLst/>
          </a:prstGeom>
          <a:ln>
            <a:solidFill>
              <a:srgbClr val="49504F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5139055" y="2205355"/>
            <a:ext cx="3855085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注意，</a:t>
            </a:r>
            <a:r>
              <a:rPr lang="en-US" altLang="zh-CN" sz="1400" b="1" dirty="0">
                <a:solidFill>
                  <a:srgbClr val="FF0000"/>
                </a:solidFill>
                <a:latin typeface="+mn-lt"/>
                <a:ea typeface="+mn-ea"/>
              </a:rPr>
              <a:t>#</a:t>
            </a: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号和注释内容一般建议以一个空格隔开</a:t>
            </a:r>
            <a:endParaRPr lang="zh-CN" altLang="en-US" sz="14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780280" y="2786380"/>
            <a:ext cx="233870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0">
                <a:solidFill>
                  <a:srgbClr val="067D17"/>
                </a:solidFill>
                <a:latin typeface="阿里巴巴普惠体" panose="00020600040101010101" pitchFamily="18" charset="-122"/>
              </a:rPr>
              <a:t>"""</a:t>
            </a:r>
            <a:r>
              <a:rPr lang="zh-CN" sz="1600" b="0">
                <a:solidFill>
                  <a:srgbClr val="067D17"/>
                </a:solidFill>
                <a:ea typeface="阿里巴巴普惠体" panose="00020600040101010101" pitchFamily="18" charset="-122"/>
              </a:rPr>
              <a:t>注释内容</a:t>
            </a:r>
            <a:r>
              <a:rPr lang="en-US" sz="1600" b="0">
                <a:solidFill>
                  <a:srgbClr val="067D17"/>
                </a:solidFill>
                <a:latin typeface="阿里巴巴普惠体" panose="00020600040101010101" pitchFamily="18" charset="-122"/>
              </a:rPr>
              <a:t>"""</a:t>
            </a:r>
            <a:endParaRPr lang="en-US" altLang="en-US" sz="1600" b="0">
              <a:solidFill>
                <a:srgbClr val="067D17"/>
              </a:solidFill>
              <a:latin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0" grpId="0"/>
      <p:bldP spid="1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注释实战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按照如图所示，对代码添加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单行注释以及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多行注释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添加完成注释后，执行程序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验证注释是否对程序产生影响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7580" y="1569085"/>
            <a:ext cx="2584450" cy="4394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注释的作用是？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1400" dirty="0"/>
              <a:t>注释是代码中的解释型语句，用来对代码内容进行注解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注释不是代码，不会被程序执行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单行注释如何定义？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1400" dirty="0"/>
              <a:t>通过</a:t>
            </a:r>
            <a:r>
              <a:rPr lang="en-US" altLang="zh-CN" sz="1400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号定义</a:t>
            </a:r>
            <a:r>
              <a:rPr lang="zh-CN" altLang="en-US" sz="1400" dirty="0"/>
              <a:t>，在</a:t>
            </a:r>
            <a:r>
              <a:rPr lang="en-US" altLang="zh-CN" sz="1400" dirty="0"/>
              <a:t>#</a:t>
            </a:r>
            <a:r>
              <a:rPr lang="zh-CN" altLang="en-US" sz="1400" dirty="0"/>
              <a:t>号右侧的所有内容均作为注释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建议在</a:t>
            </a:r>
            <a:r>
              <a:rPr lang="en-US" altLang="zh-CN" sz="1400" dirty="0"/>
              <a:t>#</a:t>
            </a:r>
            <a:r>
              <a:rPr lang="zh-CN" altLang="en-US" sz="1400" dirty="0"/>
              <a:t>号和注释内容之间，间隔一个空格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单行注释一般用于对一行或一小部分代码进行解释</a:t>
            </a:r>
            <a:r>
              <a:rPr lang="en-US" altLang="zh-CN" sz="1400" dirty="0"/>
              <a:t> 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多行注释如何定义？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1400" dirty="0"/>
              <a:t>通过一对三个引号来定义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FF0000"/>
                </a:solidFill>
              </a:rPr>
              <a:t>"""</a:t>
            </a:r>
            <a:r>
              <a:rPr lang="zh-CN" altLang="en-US" sz="1400" dirty="0">
                <a:solidFill>
                  <a:srgbClr val="FF0000"/>
                </a:solidFill>
              </a:rPr>
              <a:t>注释内容</a:t>
            </a:r>
            <a:r>
              <a:rPr lang="en-US" altLang="zh-CN" sz="1400" dirty="0">
                <a:solidFill>
                  <a:srgbClr val="FF0000"/>
                </a:solidFill>
              </a:rPr>
              <a:t>"""</a:t>
            </a:r>
            <a:r>
              <a:rPr lang="en-US" altLang="zh-CN" sz="1400" dirty="0"/>
              <a:t>)</a:t>
            </a:r>
            <a:r>
              <a:rPr lang="zh-CN" altLang="en-US" sz="1400" dirty="0"/>
              <a:t>，引号内部均是注释，可以换行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多行注释一般对：</a:t>
            </a:r>
            <a:r>
              <a:rPr lang="en-US" altLang="zh-CN" sz="1400" dirty="0"/>
              <a:t>Python</a:t>
            </a:r>
            <a:r>
              <a:rPr lang="zh-CN" altLang="en-US" sz="1400" dirty="0"/>
              <a:t>文件、类或方法进行解释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3465" y="4691380"/>
            <a:ext cx="4795520" cy="44958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思考第二个</a:t>
            </a:r>
            <a:r>
              <a:rPr lang="en-US" altLang="zh-CN"/>
              <a:t>print</a:t>
            </a:r>
            <a:r>
              <a:rPr lang="zh-CN" altLang="en-US"/>
              <a:t>语句会执行吗？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会执行的弹幕扣</a:t>
            </a:r>
            <a:r>
              <a:rPr lang="en-US" altLang="zh-CN"/>
              <a:t>1</a:t>
            </a:r>
            <a:r>
              <a:rPr lang="zh-CN" altLang="en-US"/>
              <a:t>，不会执行的弹幕扣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6838950" y="4747895"/>
            <a:ext cx="2956560" cy="337185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94270" y="5085080"/>
            <a:ext cx="1024890" cy="583565"/>
          </a:xfrm>
          <a:prstGeom prst="rect">
            <a:avLst/>
          </a:prstGeom>
          <a:noFill/>
        </p:spPr>
        <p:txBody>
          <a:bodyPr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这是注释不会执行</a:t>
            </a:r>
            <a:endParaRPr lang="zh-CN" altLang="en-US" sz="16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ldLvl="0" animBg="1"/>
      <p:bldP spid="7" grpId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关于注释的面试题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单行注释中能否使用多行注释？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多行注释中能否使用单行注释？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多行注释中能否使用多行注释？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变量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  <a:endParaRPr lang="zh-CN" altLang="en-US" sz="1600" dirty="0">
              <a:sym typeface="+mn-ea"/>
            </a:endParaRP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19615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01235" y="1170940"/>
            <a:ext cx="6298565" cy="3216910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理解变量的作用及特征</a:t>
            </a:r>
            <a:endParaRPr 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掌握变量的定义方式</a:t>
            </a:r>
            <a:endParaRPr 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97" y="3392338"/>
            <a:ext cx="3286934" cy="1852866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什么是变量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变量：</a:t>
            </a:r>
            <a:r>
              <a:rPr lang="zh-CN" altLang="en-US" b="1">
                <a:solidFill>
                  <a:srgbClr val="FF0000"/>
                </a:solidFill>
              </a:rPr>
              <a:t>在程序运行时</a:t>
            </a:r>
            <a:r>
              <a:rPr lang="zh-CN" altLang="en-US"/>
              <a:t>，能</a:t>
            </a:r>
            <a:r>
              <a:rPr lang="zh-CN" altLang="en-US">
                <a:solidFill>
                  <a:srgbClr val="FF0000"/>
                </a:solidFill>
              </a:rPr>
              <a:t>储存</a:t>
            </a:r>
            <a:r>
              <a:rPr lang="zh-CN" altLang="en-US"/>
              <a:t>计算结果或能</a:t>
            </a:r>
            <a:r>
              <a:rPr lang="zh-CN" altLang="en-US">
                <a:solidFill>
                  <a:srgbClr val="FF0000"/>
                </a:solidFill>
              </a:rPr>
              <a:t>表示值</a:t>
            </a:r>
            <a:r>
              <a:rPr lang="zh-CN" altLang="en-US"/>
              <a:t>的抽象概念。</a:t>
            </a:r>
            <a:endParaRPr lang="zh-CN" altLang="en-US"/>
          </a:p>
          <a:p>
            <a:r>
              <a:rPr lang="zh-CN" altLang="en-US"/>
              <a:t>简单的说，变量就是在程序运行时，记录数据用的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10371" y="3256410"/>
            <a:ext cx="3025278" cy="3067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变量的值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52525" y="3547110"/>
            <a:ext cx="0" cy="18008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031375" y="538037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每一个变量都有自己的名称，称之为：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变量名，也就是变量本身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130425" y="3555365"/>
            <a:ext cx="5080" cy="6286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037715" y="4164965"/>
            <a:ext cx="539242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每一个变量都有自己存储的值（内容），称之为：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变量值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0700" y="294959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变量的定义格式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83360" y="4048948"/>
            <a:ext cx="586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83360" y="4048948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你好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675130" y="3554730"/>
            <a:ext cx="0" cy="12515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04780" y="480633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赋值，表示将等号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右侧的值，赋予左侧的变量</a:t>
            </a:r>
            <a:endParaRPr lang="zh-CN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04810" y="5292090"/>
            <a:ext cx="2114550" cy="583565"/>
          </a:xfrm>
          <a:prstGeom prst="rect">
            <a:avLst/>
          </a:prstGeom>
          <a:noFill/>
        </p:spPr>
        <p:txBody>
          <a:bodyPr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变量就像盒子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可以存放内容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  <p:bldP spid="39" grpId="2"/>
      <p:bldP spid="39" grpId="3"/>
      <p:bldP spid="4" grpId="0"/>
      <p:bldP spid="4" grpId="1"/>
      <p:bldP spid="8" grpId="0"/>
      <p:bldP spid="30" grpId="0" bldLvl="0" animBg="1"/>
      <p:bldP spid="33" grpId="0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r>
              <a:rPr lang="zh-CN" sz="1600" dirty="0">
                <a:solidFill>
                  <a:srgbClr val="C00000"/>
                </a:solidFill>
              </a:rPr>
              <a:t>字面量</a:t>
            </a:r>
            <a:endParaRPr lang="zh-CN" altLang="en-US" sz="1600" dirty="0">
              <a:solidFill>
                <a:srgbClr val="C00000"/>
              </a:solidFill>
            </a:endParaRPr>
          </a:p>
          <a:p>
            <a:r>
              <a:rPr lang="zh-CN" altLang="en-US" sz="1600" dirty="0"/>
              <a:t>注释</a:t>
            </a:r>
            <a:endParaRPr lang="zh-CN" altLang="en-US" sz="1600" dirty="0"/>
          </a:p>
          <a:p>
            <a:r>
              <a:rPr lang="zh-CN" altLang="en-US" sz="1600" dirty="0"/>
              <a:t>变量</a:t>
            </a:r>
            <a:endParaRPr lang="zh-CN" altLang="en-US" sz="1600" dirty="0"/>
          </a:p>
          <a:p>
            <a:r>
              <a:rPr lang="zh-CN" altLang="en-US" sz="1600" dirty="0"/>
              <a:t>数据类型</a:t>
            </a:r>
            <a:endParaRPr lang="zh-CN" altLang="en-US" sz="1600" dirty="0"/>
          </a:p>
          <a:p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r>
              <a:rPr lang="zh-CN" altLang="en-US" sz="1600" dirty="0"/>
              <a:t>标识符</a:t>
            </a:r>
            <a:endParaRPr lang="zh-CN" altLang="en-US" sz="1600" dirty="0"/>
          </a:p>
          <a:p>
            <a:r>
              <a:rPr lang="zh-CN" altLang="en-US" sz="1600" dirty="0">
                <a:sym typeface="+mn-ea"/>
              </a:rPr>
              <a:t>运算符</a:t>
            </a:r>
            <a:endParaRPr lang="zh-CN" altLang="en-US" sz="1600" dirty="0">
              <a:sym typeface="+mn-ea"/>
            </a:endParaRPr>
          </a:p>
          <a:p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r>
              <a:rPr lang="zh-CN" altLang="en-US" sz="1600" dirty="0"/>
              <a:t>数据输入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9017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模拟钱包</a:t>
            </a:r>
            <a:endParaRPr lang="zh-CN" altLang="en-US"/>
          </a:p>
        </p:txBody>
      </p:sp>
      <p:pic>
        <p:nvPicPr>
          <p:cNvPr id="5" name="图片 4" descr="303b333633323334303b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01495" y="2971800"/>
            <a:ext cx="1734185" cy="1734185"/>
          </a:xfrm>
          <a:prstGeom prst="rect">
            <a:avLst/>
          </a:prstGeom>
        </p:spPr>
      </p:pic>
      <p:pic>
        <p:nvPicPr>
          <p:cNvPr id="6" name="图片 5" descr="32313539313939333b32313539323139373bb2cdccfc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070" y="2548255"/>
            <a:ext cx="2435860" cy="243586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56320" y="2870835"/>
            <a:ext cx="1905000" cy="179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变量的特征</a:t>
            </a:r>
          </a:p>
        </p:txBody>
      </p:sp>
      <p:sp>
        <p:nvSpPr>
          <p:cNvPr id="5" name="文本占位符 2"/>
          <p:cNvSpPr>
            <a:spLocks noGrp="1"/>
          </p:cNvSpPr>
          <p:nvPr/>
        </p:nvSpPr>
        <p:spPr>
          <a:xfrm>
            <a:off x="921065" y="1674415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变量，从名字中可以看出，表示</a:t>
            </a:r>
            <a:r>
              <a:rPr lang="en-US" altLang="zh-CN"/>
              <a:t>“</a:t>
            </a:r>
            <a:r>
              <a:rPr lang="zh-CN" altLang="en-US"/>
              <a:t>量</a:t>
            </a:r>
            <a:r>
              <a:rPr lang="en-US" altLang="zh-CN"/>
              <a:t>”</a:t>
            </a:r>
            <a:r>
              <a:rPr lang="zh-CN" altLang="en-US"/>
              <a:t>是可变的。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所以，变量的特征就是，</a:t>
            </a:r>
            <a:r>
              <a:rPr lang="zh-CN" altLang="en-US" b="1">
                <a:solidFill>
                  <a:srgbClr val="FF0000"/>
                </a:solidFill>
              </a:rPr>
              <a:t>变量存储的数据，是可以发生改变的。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" y="3611413"/>
            <a:ext cx="3286934" cy="1852866"/>
          </a:xfrm>
          <a:prstGeom prst="rect">
            <a:avLst/>
          </a:prstGeom>
        </p:spPr>
      </p:pic>
      <p:pic>
        <p:nvPicPr>
          <p:cNvPr id="4" name="图片 3" descr="303b32313537373830303bc0bac7f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100" y="4127500"/>
            <a:ext cx="914400" cy="914400"/>
          </a:xfrm>
          <a:prstGeom prst="rect">
            <a:avLst/>
          </a:prstGeom>
        </p:spPr>
      </p:pic>
      <p:pic>
        <p:nvPicPr>
          <p:cNvPr id="7" name="图片 6" descr="32313534363531373b32313534363531353bd7e3c7f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6930" y="395795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34375 -0.0249074 -0.0101042 -0.0932407 0.0281771 -0.130185 C 0.0664583 -0.16713 0.159375 -0.176389 0.191458 -0.18463 " pathEditMode="relative" ptsTypes="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38542 -0.0507407 -0.0692708 -0.225741 -0.141042 -0.234722 C -0.212812 -0.243704 -0.318177 -0.0875 -0.358958 -0.0448148 " pathEditMode="relative" ptsTypes="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为什么必须要使用变量？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都是输出内容，直接输出不行吗？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变量的目的是存储运行过程的数据</a:t>
            </a:r>
            <a:endParaRPr lang="zh-CN" altLang="en-US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存储的目的是为了：重复使用</a:t>
            </a:r>
            <a:endParaRPr lang="zh-CN" altLang="en-US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变量是什么，有什么作用？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变量就是在程序运行时，记录数据用的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变量的定义格式是？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变量名</a:t>
            </a:r>
            <a:r>
              <a:rPr lang="en-US" altLang="zh-CN" sz="1400"/>
              <a:t> = </a:t>
            </a:r>
            <a:r>
              <a:rPr lang="zh-CN" altLang="en-US" sz="1400"/>
              <a:t>变量值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变量的特征是？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 </a:t>
            </a:r>
            <a:r>
              <a:rPr lang="zh-CN" altLang="en-US" sz="1400"/>
              <a:t>变量的值可以改变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4. print</a:t>
            </a:r>
            <a:r>
              <a:rPr lang="zh-CN" altLang="en-US"/>
              <a:t>语句如何输出多份内容？</a:t>
            </a:r>
            <a:endParaRPr lang="zh-CN" altLang="en-US"/>
          </a:p>
          <a:p>
            <a:pPr marL="0" algn="l">
              <a:buNone/>
            </a:pPr>
            <a:r>
              <a:rPr lang="zh-CN" altLang="en-US" sz="1400"/>
              <a:t>print(内容1, 内容2, ......, 内容N)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5. Python</a:t>
            </a:r>
            <a:r>
              <a:rPr lang="zh-CN" altLang="en-US"/>
              <a:t>中如何做减法？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使用符号</a:t>
            </a:r>
            <a:r>
              <a:rPr lang="en-US" altLang="zh-CN" sz="1400"/>
              <a:t> - </a:t>
            </a:r>
            <a:r>
              <a:rPr lang="zh-CN" altLang="en-US" sz="1400"/>
              <a:t>即可完成减法运算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拓展：加（</a:t>
            </a:r>
            <a:r>
              <a:rPr lang="en-US" altLang="zh-CN" sz="1400"/>
              <a:t>+</a:t>
            </a:r>
            <a:r>
              <a:rPr lang="zh-CN" altLang="en-US" sz="1400"/>
              <a:t>）、减（</a:t>
            </a:r>
            <a:r>
              <a:rPr lang="en-US" altLang="zh-CN" sz="1400"/>
              <a:t>-</a:t>
            </a:r>
            <a:r>
              <a:rPr lang="zh-CN" altLang="en-US" sz="1400"/>
              <a:t>）、乘（</a:t>
            </a:r>
            <a:r>
              <a:rPr lang="en-US" altLang="zh-CN" sz="1400"/>
              <a:t>*</a:t>
            </a:r>
            <a:r>
              <a:rPr lang="zh-CN" altLang="en-US" sz="1400"/>
              <a:t>）、除（</a:t>
            </a:r>
            <a:r>
              <a:rPr lang="en-US" altLang="zh-CN" sz="1400"/>
              <a:t>/</a:t>
            </a:r>
            <a:r>
              <a:rPr lang="zh-CN" altLang="en-US" sz="1400"/>
              <a:t>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求钱包余额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请在程序中，定义如下变量：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钱包余额</a:t>
            </a:r>
            <a:r>
              <a:rPr lang="en-US" altLang="zh-CN"/>
              <a:t>(</a:t>
            </a:r>
            <a:r>
              <a:rPr lang="zh-CN" altLang="en-US"/>
              <a:t>变量名：</a:t>
            </a:r>
            <a:r>
              <a:rPr lang="en-US" altLang="zh-CN"/>
              <a:t>money</a:t>
            </a:r>
            <a:r>
              <a:rPr lang="en-US" altLang="zh-CN"/>
              <a:t>)</a:t>
            </a:r>
            <a:r>
              <a:rPr lang="zh-CN" altLang="en-US"/>
              <a:t>，初始余额</a:t>
            </a:r>
            <a:r>
              <a:rPr lang="en-US" altLang="zh-CN"/>
              <a:t>50</a:t>
            </a:r>
            <a:endParaRPr lang="en-US" altLang="zh-CN"/>
          </a:p>
          <a:p>
            <a:r>
              <a:rPr lang="zh-CN" altLang="en-US"/>
              <a:t>请通过程序计算，在购买了：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冰淇淋</a:t>
            </a:r>
            <a:r>
              <a:rPr lang="en-US" altLang="zh-CN"/>
              <a:t>10</a:t>
            </a:r>
            <a:r>
              <a:rPr lang="zh-CN" altLang="en-US"/>
              <a:t>元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可乐</a:t>
            </a:r>
            <a:r>
              <a:rPr lang="en-US" altLang="zh-CN"/>
              <a:t>5</a:t>
            </a:r>
            <a:r>
              <a:rPr lang="zh-CN" altLang="en-US"/>
              <a:t>元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后，钱包余额还剩余多少元。请通过</a:t>
            </a:r>
            <a:r>
              <a:rPr lang="en-US" altLang="zh-CN"/>
              <a:t>print</a:t>
            </a:r>
            <a:r>
              <a:rPr lang="zh-CN" altLang="en-US"/>
              <a:t>语句按照下图所示，进行输出：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870" y="4216400"/>
            <a:ext cx="2940050" cy="1587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注释</a:t>
            </a:r>
            <a:endParaRPr kumimoji="1"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数据类型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  <a:endParaRPr lang="zh-CN" altLang="en-US" sz="1600" dirty="0">
              <a:sym typeface="+mn-ea"/>
            </a:endParaRP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4968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34890" y="1525905"/>
            <a:ext cx="6298565" cy="2513965"/>
          </a:xfrm>
        </p:spPr>
        <p:txBody>
          <a:bodyPr/>
          <a:p>
            <a:pPr marL="0" indent="0">
              <a:buNone/>
            </a:pPr>
            <a:r>
              <a:rPr lang="zh-CN">
                <a:sym typeface="+mn-ea"/>
              </a:rPr>
              <a:t>掌握使用</a:t>
            </a:r>
            <a:r>
              <a:rPr lang="en-US" altLang="zh-CN">
                <a:sym typeface="+mn-ea"/>
              </a:rPr>
              <a:t>type()</a:t>
            </a:r>
            <a:r>
              <a:rPr lang="zh-CN" altLang="en-US">
                <a:sym typeface="+mn-ea"/>
              </a:rPr>
              <a:t>语句查看数据的类型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理解变量无类型而数据有类型的概念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04645"/>
            <a:ext cx="11156315" cy="4748530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zh-CN"/>
              <a:t>在学习字面量的时候，我们了解到：数据是有类型的。</a:t>
            </a:r>
            <a:endParaRPr lang="zh-CN"/>
          </a:p>
          <a:p>
            <a:pPr>
              <a:buFont typeface="Arial" panose="020B0604020202020204" pitchFamily="34" charset="0"/>
            </a:pPr>
            <a:r>
              <a:rPr lang="zh-CN"/>
              <a:t>目前在入门阶段，我们主要接触如下三类数据类型：</a:t>
            </a: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string</a:t>
            </a:r>
            <a:r>
              <a:rPr lang="zh-CN" altLang="en-US"/>
              <a:t>、</a:t>
            </a:r>
            <a:r>
              <a:rPr lang="en-US" altLang="zh-CN"/>
              <a:t>int</a:t>
            </a:r>
            <a:r>
              <a:rPr lang="zh-CN" altLang="en-US"/>
              <a:t>、</a:t>
            </a:r>
            <a:r>
              <a:rPr lang="en-US" altLang="zh-CN"/>
              <a:t>float</a:t>
            </a:r>
            <a:r>
              <a:rPr lang="zh-CN" altLang="en-US"/>
              <a:t>这三个英文单词，就是类型的标准名称。</a:t>
            </a:r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14734" y="2591848"/>
          <a:ext cx="10413365" cy="2628900"/>
        </p:xfrm>
        <a:graphic>
          <a:graphicData uri="http://schemas.openxmlformats.org/drawingml/2006/table">
            <a:tbl>
              <a:tblPr/>
              <a:tblGrid>
                <a:gridCol w="2024873"/>
                <a:gridCol w="2200275"/>
                <a:gridCol w="6187900"/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类型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描述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string</a:t>
                      </a:r>
                      <a:endParaRPr kumimoji="0" lang="en-US" altLang="zh-CN" sz="1600" b="1" i="0" u="none" strike="noStrike" cap="none" normalizeH="0" baseline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字符串类型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用引号引起来的数据都是字符串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int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整型（有符号）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数字类型，存放整数 如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-1,10,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0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float</a:t>
                      </a:r>
                      <a:endParaRPr kumimoji="0" lang="en-US" altLang="zh-CN" sz="1600" b="1" i="0" u="none" strike="noStrike" cap="none" normalizeH="0" baseline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浮点型（有符号）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数字类型，存放小数 如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-3.14,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6.66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type()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那么，问题来了，如何验证数据的类型呢？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我们可以通过</a:t>
            </a:r>
            <a:r>
              <a:rPr lang="en-US" altLang="zh-CN"/>
              <a:t>type()</a:t>
            </a:r>
            <a:r>
              <a:rPr lang="zh-CN" altLang="en-US"/>
              <a:t>语句来得到数据的类型：</a:t>
            </a:r>
            <a:endParaRPr lang="zh-CN" altLang="en-US"/>
          </a:p>
          <a:p>
            <a:r>
              <a:rPr lang="zh-CN"/>
              <a:t>语法：</a:t>
            </a:r>
            <a:endParaRPr lang="zh-CN"/>
          </a:p>
          <a:p>
            <a:r>
              <a:rPr lang="en-US" altLang="zh-CN">
                <a:solidFill>
                  <a:srgbClr val="FF0000"/>
                </a:solidFill>
              </a:rPr>
              <a:t>type(</a:t>
            </a:r>
            <a:r>
              <a:rPr lang="zh-CN" altLang="en-US">
                <a:solidFill>
                  <a:srgbClr val="FF0000"/>
                </a:solidFill>
              </a:rPr>
              <a:t>被查看类型的数据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2520" y="1809115"/>
            <a:ext cx="2274570" cy="2274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chemeClr val="tx1"/>
                </a:solidFill>
              </a:rPr>
              <a:t>掌握字面量的含义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了解常见的字面量类型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en-US" altLang="zh-CN" dirty="0">
                <a:solidFill>
                  <a:schemeClr val="tx1"/>
                </a:solidFill>
              </a:rPr>
              <a:t>print</a:t>
            </a:r>
            <a:r>
              <a:rPr lang="zh-CN" altLang="en-US" dirty="0">
                <a:solidFill>
                  <a:schemeClr val="tx1"/>
                </a:solidFill>
              </a:rPr>
              <a:t>语句完成各类字面量的输出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type()</a:t>
            </a:r>
            <a:r>
              <a:t>语句的使用方式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3936365" cy="3282950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print</a:t>
            </a:r>
            <a:r>
              <a:rPr lang="zh-CN" altLang="en-US"/>
              <a:t>语句中，直接输出类型信息：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2160270"/>
            <a:ext cx="2470150" cy="231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占位符 2"/>
          <p:cNvSpPr>
            <a:spLocks noGrp="1"/>
          </p:cNvSpPr>
          <p:nvPr/>
        </p:nvSpPr>
        <p:spPr>
          <a:xfrm>
            <a:off x="6151880" y="1656080"/>
            <a:ext cx="3936365" cy="32829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2. </a:t>
            </a:r>
            <a:r>
              <a:rPr lang="zh-CN"/>
              <a:t>用变量存储</a:t>
            </a:r>
            <a:r>
              <a:rPr lang="en-US" altLang="zh-CN"/>
              <a:t>type()</a:t>
            </a:r>
            <a:r>
              <a:rPr lang="zh-CN" altLang="en-US"/>
              <a:t>的结果（返回值）：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95" y="2160270"/>
            <a:ext cx="3841750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993775" y="4540250"/>
            <a:ext cx="202755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str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string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的缩写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type()</a:t>
            </a:r>
            <a:r>
              <a:t>语句的使用方式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3895" y="1656000"/>
            <a:ext cx="10698800" cy="4219575"/>
          </a:xfrm>
        </p:spPr>
        <p:txBody>
          <a:bodyPr/>
          <a:p>
            <a:r>
              <a:rPr lang="zh-CN" altLang="en-US"/>
              <a:t>查看的都是</a:t>
            </a:r>
            <a:r>
              <a:rPr lang="en-US" altLang="zh-CN"/>
              <a:t>&lt;</a:t>
            </a:r>
            <a:r>
              <a:rPr lang="zh-CN" altLang="en-US"/>
              <a:t>字面量</a:t>
            </a:r>
            <a:r>
              <a:rPr lang="en-US" altLang="zh-CN"/>
              <a:t>&gt;</a:t>
            </a:r>
            <a:r>
              <a:rPr lang="zh-CN" altLang="en-US"/>
              <a:t>的类型，能查看</a:t>
            </a:r>
            <a:r>
              <a:rPr lang="zh-CN" altLang="en-US">
                <a:solidFill>
                  <a:srgbClr val="FF0000"/>
                </a:solidFill>
              </a:rPr>
              <a:t>变量中存储的数据类型</a:t>
            </a:r>
            <a:r>
              <a:rPr lang="zh-CN" altLang="en-US"/>
              <a:t>吗？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那当然：可以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3295015"/>
            <a:ext cx="2546350" cy="1746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变量有类型吗？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我们通过</a:t>
            </a:r>
            <a:r>
              <a:rPr lang="en-US" altLang="zh-CN"/>
              <a:t>type(</a:t>
            </a:r>
            <a:r>
              <a:rPr lang="zh-CN" altLang="en-US"/>
              <a:t>变量</a:t>
            </a:r>
            <a:r>
              <a:rPr lang="en-US" altLang="zh-CN"/>
              <a:t>)</a:t>
            </a:r>
            <a:r>
              <a:rPr lang="zh-CN" altLang="en-US"/>
              <a:t>可以输出类型，这是查看变量的类型还是数据的类型？</a:t>
            </a:r>
            <a:endParaRPr lang="zh-CN" altLang="en-US"/>
          </a:p>
          <a:p>
            <a:r>
              <a:rPr lang="zh-CN" altLang="en-US"/>
              <a:t>查看的是：变量存储的数据的类型。因为，变量无类型，但是它存储的数据有。</a:t>
            </a:r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5" y="2769235"/>
            <a:ext cx="2138680" cy="1205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65" y="2740660"/>
            <a:ext cx="2138680" cy="1205865"/>
          </a:xfrm>
          <a:prstGeom prst="rect">
            <a:avLst/>
          </a:prstGeom>
        </p:spPr>
      </p:pic>
      <p:pic>
        <p:nvPicPr>
          <p:cNvPr id="6" name="图片 5" descr="32313534363531373b32313534363531353bd7e3c7f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4550" y="3017520"/>
            <a:ext cx="534035" cy="5340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82775" y="4161790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足球盒子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66895" y="4067175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篮球盒子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0" name="图片 9" descr="303b32313537373830303bc0bac7f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5975" y="2988945"/>
            <a:ext cx="562610" cy="562610"/>
          </a:xfrm>
          <a:prstGeom prst="rect">
            <a:avLst/>
          </a:prstGeom>
        </p:spPr>
      </p:pic>
      <p:pic>
        <p:nvPicPr>
          <p:cNvPr id="5" name="图片 4" descr="01 (13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810" y="2543810"/>
            <a:ext cx="1656715" cy="1656715"/>
          </a:xfrm>
          <a:prstGeom prst="rect">
            <a:avLst/>
          </a:prstGeom>
        </p:spPr>
      </p:pic>
      <p:sp>
        <p:nvSpPr>
          <p:cNvPr id="13" name="文本占位符 2"/>
          <p:cNvSpPr>
            <a:spLocks noGrp="1"/>
          </p:cNvSpPr>
          <p:nvPr/>
        </p:nvSpPr>
        <p:spPr>
          <a:xfrm>
            <a:off x="7913370" y="3074035"/>
            <a:ext cx="4423410" cy="5391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盒子是足球、篮球吗？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4" name="图片 13" descr="01 (10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20" y="4685665"/>
            <a:ext cx="2005330" cy="2005330"/>
          </a:xfrm>
          <a:prstGeom prst="rect">
            <a:avLst/>
          </a:prstGeom>
        </p:spPr>
      </p:pic>
      <p:sp>
        <p:nvSpPr>
          <p:cNvPr id="15" name="文本占位符 2"/>
          <p:cNvSpPr>
            <a:spLocks noGrp="1"/>
          </p:cNvSpPr>
          <p:nvPr/>
        </p:nvSpPr>
        <p:spPr>
          <a:xfrm>
            <a:off x="3451225" y="5418455"/>
            <a:ext cx="5053965" cy="5391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rgbClr val="FF0000"/>
                </a:solidFill>
              </a:rPr>
              <a:t>我们可能会说：字符串变量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但要知道，不是变量是字符串，而是它存储了：字符串</a:t>
            </a:r>
            <a:endParaRPr 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13" grpId="1"/>
      <p:bldP spid="15" grpId="1"/>
      <p:bldP spid="7" grpId="2"/>
      <p:bldP spid="8" grpId="2"/>
      <p:bldP spid="13" grpId="2"/>
      <p:bldP spid="15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1. </a:t>
            </a:r>
            <a:r>
              <a:rPr lang="zh-CN" altLang="en-US" sz="1600" dirty="0"/>
              <a:t>使用什么语句可以查看数据的类型？</a:t>
            </a: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/>
              <a:t>type()</a:t>
            </a:r>
            <a:endParaRPr lang="en-US" altLang="zh-CN" sz="12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2. </a:t>
            </a:r>
            <a:r>
              <a:rPr lang="zh-CN" altLang="en-US" sz="1600" dirty="0"/>
              <a:t>如下代码，</a:t>
            </a:r>
            <a:r>
              <a:rPr lang="en-US" altLang="zh-CN" sz="1600" dirty="0"/>
              <a:t>name_type</a:t>
            </a:r>
            <a:r>
              <a:rPr lang="zh-CN" altLang="en-US" sz="1600" dirty="0"/>
              <a:t>变量可以存储变量</a:t>
            </a:r>
            <a:r>
              <a:rPr lang="en-US" altLang="zh-CN" sz="1600" dirty="0"/>
              <a:t>name</a:t>
            </a:r>
            <a:r>
              <a:rPr lang="zh-CN" altLang="en-US" sz="1600" dirty="0"/>
              <a:t>的类型信息，是因为？</a:t>
            </a: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/>
              <a:t>因为</a:t>
            </a:r>
            <a:r>
              <a:rPr lang="en-US" altLang="zh-CN" sz="1200" dirty="0"/>
              <a:t>type()</a:t>
            </a:r>
            <a:r>
              <a:rPr lang="zh-CN" altLang="en-US" sz="1200" dirty="0"/>
              <a:t>语句会给出结果（返回值）</a:t>
            </a:r>
            <a:endParaRPr lang="zh-CN" altLang="en-US" sz="12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3. </a:t>
            </a:r>
            <a:r>
              <a:rPr lang="zh-CN" altLang="en-US" sz="1600" dirty="0"/>
              <a:t>变量有没有类型？</a:t>
            </a: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/>
              <a:t>没有，字符串变量表示变量存储了字符串而不是表示变量就是字符串</a:t>
            </a:r>
            <a:endParaRPr lang="zh-CN" altLang="en-US" sz="12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4305" y="3544570"/>
            <a:ext cx="2292350" cy="488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dirty="0"/>
              <a:t>字符串类型的不同定义方式</a:t>
            </a:r>
            <a:endParaRPr kumimoji="1" dirty="0"/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782320" y="1496695"/>
            <a:ext cx="11156315" cy="47625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字符串有</a:t>
            </a:r>
            <a:r>
              <a:rPr lang="en-US" altLang="zh-CN"/>
              <a:t>3</a:t>
            </a:r>
            <a:r>
              <a:rPr lang="zh-CN" altLang="en-US"/>
              <a:t>种不同的定义方式：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                        </a:t>
            </a:r>
            <a:r>
              <a:rPr lang="en-US" altLang="zh-CN">
                <a:sym typeface="+mn-ea"/>
              </a:rPr>
              <a:t>"</a:t>
            </a:r>
            <a:r>
              <a:rPr lang="zh-CN" altLang="en-US"/>
              <a:t>字符串</a:t>
            </a:r>
            <a:r>
              <a:rPr lang="en-US" altLang="zh-CN">
                <a:sym typeface="+mn-ea"/>
              </a:rPr>
              <a:t>"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   '</a:t>
            </a:r>
            <a:r>
              <a:rPr lang="zh-CN" altLang="en-US"/>
              <a:t>字符串'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                                   """字符串"""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三引号定义法，表示在一堆三个双引号的范围内，均是字符串，如下：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                                     </a:t>
            </a:r>
            <a:r>
              <a:rPr lang="zh-CN" altLang="en-US"/>
              <a:t>要注意的是，包含范围是：</a:t>
            </a:r>
            <a:r>
              <a:rPr lang="zh-CN" altLang="en-US" b="1">
                <a:solidFill>
                  <a:srgbClr val="FF0000"/>
                </a:solidFill>
              </a:rPr>
              <a:t>从三个引号开始，到下一个三个引号结束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860425" y="2011680"/>
            <a:ext cx="1753870" cy="29718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双引号定义法</a:t>
            </a:r>
            <a:endParaRPr lang="zh-CN" altLang="en-US"/>
          </a:p>
        </p:txBody>
      </p:sp>
      <p:sp>
        <p:nvSpPr>
          <p:cNvPr id="6" name="五边形 5"/>
          <p:cNvSpPr/>
          <p:nvPr/>
        </p:nvSpPr>
        <p:spPr>
          <a:xfrm>
            <a:off x="860425" y="2834640"/>
            <a:ext cx="1753870" cy="29718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单引号定义法</a:t>
            </a:r>
            <a:endParaRPr lang="zh-CN" altLang="en-US"/>
          </a:p>
        </p:txBody>
      </p:sp>
      <p:sp>
        <p:nvSpPr>
          <p:cNvPr id="10" name="五边形 9"/>
          <p:cNvSpPr/>
          <p:nvPr/>
        </p:nvSpPr>
        <p:spPr>
          <a:xfrm>
            <a:off x="860425" y="3673475"/>
            <a:ext cx="1753870" cy="29718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三引号定义法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0" y="2440305"/>
            <a:ext cx="5683250" cy="1085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4979035"/>
            <a:ext cx="2108200" cy="1568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15" y="5630545"/>
            <a:ext cx="2451100" cy="730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数据类型转换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  <a:endParaRPr lang="zh-CN" altLang="en-US" sz="1600" dirty="0">
              <a:sym typeface="+mn-ea"/>
            </a:endParaRP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lang="zh-CN" sz="1600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6925" y="3038475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掌握如何在字符串、整数、浮点数之间进行相互转换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了解转换的注意事项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为什么要转换类型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数据类型之间，在特定的场景下，是可以相互转换的，如字符串转数字、数字转字符串等</a:t>
            </a:r>
            <a:endParaRPr lang="zh-CN" altLang="en-US"/>
          </a:p>
          <a:p>
            <a:r>
              <a:rPr lang="zh-CN" altLang="en-US"/>
              <a:t>那么，我们为什么要转换它们呢？</a:t>
            </a:r>
            <a:endParaRPr lang="zh-CN" altLang="en-US"/>
          </a:p>
        </p:txBody>
      </p:sp>
      <p:pic>
        <p:nvPicPr>
          <p:cNvPr id="5" name="图片 4" descr="01 (10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10" y="2736850"/>
            <a:ext cx="1776095" cy="1776095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/>
        </p:nvSpPr>
        <p:spPr>
          <a:xfrm>
            <a:off x="3999230" y="2797175"/>
            <a:ext cx="7559675" cy="18497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数据类型转换，将会是我们以后经常使用的功能。</a:t>
            </a:r>
            <a:endParaRPr lang="zh-CN" altLang="en-US"/>
          </a:p>
          <a:p>
            <a:r>
              <a:rPr lang="zh-CN" altLang="en-US"/>
              <a:t>如：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从文件中读取的数字，默认是字符串，我们需要转换成数字类型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后续学习的</a:t>
            </a:r>
            <a:r>
              <a:rPr lang="en-US" altLang="zh-CN"/>
              <a:t>input()</a:t>
            </a:r>
            <a:r>
              <a:rPr lang="zh-CN" altLang="en-US"/>
              <a:t>语句，默认结果是字符串，若需要数字也需要转换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将数字转换成字符串用以写出到外部系统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等等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用途很多，那么让我们来学习一下如何转换吧。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49172" y="1857879"/>
          <a:ext cx="8128000" cy="3183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/>
                <a:gridCol w="4064000"/>
              </a:tblGrid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语句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函数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en-US" altLang="zh-CN" sz="18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说明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转换为一个整数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转换为一个浮点数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将对象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转换为字符串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常见的转换语句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41500" y="5208270"/>
            <a:ext cx="8488045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同前面学习的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type()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语句一样，这三个语句，都是带有结果的（返回值）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我们可以用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print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直接输出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或用变量存储结果值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类型转换注意事项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/>
              <a:t>类型转换不是万能的，毕竟强扭的瓜不会甜，我们需要注意：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任何类型，都可以通过</a:t>
            </a:r>
            <a:r>
              <a:rPr lang="en-US" altLang="zh-CN">
                <a:solidFill>
                  <a:srgbClr val="FF0000"/>
                </a:solidFill>
              </a:rPr>
              <a:t>str()</a:t>
            </a:r>
            <a:r>
              <a:rPr lang="zh-CN" altLang="en-US">
                <a:solidFill>
                  <a:srgbClr val="FF0000"/>
                </a:solidFill>
              </a:rPr>
              <a:t>，转换成字符串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字符串内必须真的是数字，才可以将字符串转换为数字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3378200"/>
            <a:ext cx="8877300" cy="2838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什么是字面量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字面量：</a:t>
            </a:r>
            <a:r>
              <a:rPr lang="zh-CN"/>
              <a:t>在代码中，</a:t>
            </a:r>
            <a:r>
              <a:rPr lang="zh-CN">
                <a:solidFill>
                  <a:srgbClr val="FF0000"/>
                </a:solidFill>
              </a:rPr>
              <a:t>被</a:t>
            </a:r>
            <a:r>
              <a:rPr lang="zh-CN" sz="2000" b="1">
                <a:solidFill>
                  <a:srgbClr val="FF0000"/>
                </a:solidFill>
              </a:rPr>
              <a:t>写下来</a:t>
            </a:r>
            <a:r>
              <a:rPr lang="zh-CN">
                <a:solidFill>
                  <a:srgbClr val="FF0000"/>
                </a:solidFill>
              </a:rPr>
              <a:t>的</a:t>
            </a:r>
            <a:r>
              <a:rPr lang="zh-CN"/>
              <a:t>的</a:t>
            </a:r>
            <a:r>
              <a:rPr lang="zh-CN">
                <a:solidFill>
                  <a:srgbClr val="FF0000"/>
                </a:solidFill>
              </a:rPr>
              <a:t>固定的</a:t>
            </a:r>
            <a:r>
              <a:rPr lang="zh-CN" sz="2000" b="1">
                <a:solidFill>
                  <a:srgbClr val="FF0000"/>
                </a:solidFill>
              </a:rPr>
              <a:t>值</a:t>
            </a:r>
            <a:r>
              <a:rPr lang="zh-CN"/>
              <a:t>，称之为字面量</a:t>
            </a:r>
            <a:endParaRPr lang="zh-CN"/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3744595"/>
            <a:ext cx="1638300" cy="1638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0955" y="3744595"/>
            <a:ext cx="506476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中有哪些值可以被写下来？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0955" y="4907280"/>
            <a:ext cx="412305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如何在代码中写它们呢？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30830" y="1805940"/>
            <a:ext cx="746760" cy="343535"/>
          </a:xfrm>
          <a:prstGeom prst="rect">
            <a:avLst/>
          </a:prstGeom>
          <a:noFill/>
          <a:ln w="38100"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571365" y="1805940"/>
            <a:ext cx="323215" cy="343535"/>
          </a:xfrm>
          <a:prstGeom prst="rect">
            <a:avLst/>
          </a:prstGeom>
          <a:noFill/>
          <a:ln w="38100"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5" grpId="0"/>
      <p:bldP spid="22" grpId="1" animBg="1"/>
      <p:bldP spid="21" grpId="1" animBg="1"/>
      <p:bldP spid="5" grpId="1"/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字符串、整数、浮点数类型转换的语句是？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任何类型都可以转换成字符串，对不对？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正确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字符串可以随意转换成数字，对不对？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错误，字符串内必须只有数字才可以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zh-CN" altLang="en-US" sz="1800"/>
              <a:t>4. 浮点数转整数会丢失什么？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400"/>
              <a:t>丢失精度，也就是小数部分</a:t>
            </a:r>
            <a:endParaRPr lang="zh-CN" altLang="en-US" sz="1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542915" y="1616710"/>
          <a:ext cx="3789680" cy="13481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4840"/>
                <a:gridCol w="1894840"/>
              </a:tblGrid>
              <a:tr h="251460">
                <a:tc>
                  <a:txBody>
                    <a:bodyPr/>
                    <a:p>
                      <a:pPr algn="ctr"/>
                      <a:r>
                        <a:rPr lang="zh-CN" altLang="en-US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语句</a:t>
                      </a:r>
                      <a:r>
                        <a:rPr lang="en-US" altLang="zh-CN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函数</a:t>
                      </a:r>
                      <a:r>
                        <a:rPr lang="en-US" altLang="zh-CN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en-US" altLang="zh-CN" sz="9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900" kern="1200" dirty="0"/>
                        <a:t>说明</a:t>
                      </a:r>
                      <a:endParaRPr lang="zh-CN" altLang="en-US" sz="9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GB" sz="9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转换为一个整数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/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转换为一个浮点数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GB" sz="9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将对象 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 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转换为字符串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描述什么是变量以及变量命名规范。</a:t>
            </a:r>
            <a:endParaRPr lang="en-US" altLang="zh-CN" dirty="0"/>
          </a:p>
          <a:p>
            <a:r>
              <a:rPr lang="zh-CN" altLang="en-US" dirty="0"/>
              <a:t>熟悉</a:t>
            </a:r>
            <a:r>
              <a:rPr lang="en-US" altLang="zh-CN" dirty="0"/>
              <a:t>Python</a:t>
            </a:r>
            <a:r>
              <a:rPr lang="zh-CN" altLang="en-US" dirty="0"/>
              <a:t>中的</a:t>
            </a:r>
            <a:r>
              <a:rPr lang="en-US" altLang="zh-CN" dirty="0"/>
              <a:t>7</a:t>
            </a:r>
            <a:r>
              <a:rPr lang="zh-CN" altLang="en-US" dirty="0"/>
              <a:t>种数据类型以及定义方式。</a:t>
            </a:r>
            <a:endParaRPr lang="en-US" altLang="zh-CN" dirty="0"/>
          </a:p>
          <a:p>
            <a:r>
              <a:rPr lang="zh-CN" altLang="en-US" dirty="0"/>
              <a:t>定义</a:t>
            </a:r>
            <a:r>
              <a:rPr lang="en-US" altLang="zh-CN" dirty="0"/>
              <a:t>4</a:t>
            </a:r>
            <a:r>
              <a:rPr lang="zh-CN" altLang="en-US" dirty="0"/>
              <a:t>个变量，需求：姓名：孙悟空，年龄：</a:t>
            </a:r>
            <a:r>
              <a:rPr lang="en-US" altLang="zh-CN" dirty="0"/>
              <a:t>600</a:t>
            </a:r>
            <a:r>
              <a:rPr lang="zh-CN" altLang="en-US" dirty="0"/>
              <a:t>岁，技能：筋斗云、</a:t>
            </a:r>
            <a:r>
              <a:rPr lang="en-US" altLang="zh-CN" dirty="0"/>
              <a:t>72</a:t>
            </a:r>
            <a:r>
              <a:rPr lang="zh-CN" altLang="en-US" dirty="0"/>
              <a:t>变，主要战绩：大闹天宫</a:t>
            </a:r>
            <a:endParaRPr lang="en-US" altLang="zh-CN" dirty="0"/>
          </a:p>
          <a:p>
            <a:r>
              <a:rPr lang="zh-CN" altLang="en-US" dirty="0"/>
              <a:t>定义变量，</a:t>
            </a:r>
            <a:r>
              <a:rPr lang="en-US" altLang="zh-CN" dirty="0"/>
              <a:t>c1</a:t>
            </a:r>
            <a:r>
              <a:rPr lang="zh-CN" altLang="en-US" dirty="0"/>
              <a:t> </a:t>
            </a:r>
            <a:r>
              <a:rPr lang="en-US" altLang="zh-CN" dirty="0"/>
              <a:t>= '</a:t>
            </a:r>
            <a:r>
              <a:rPr lang="zh-CN" altLang="en-US" dirty="0"/>
              <a:t>可乐</a:t>
            </a:r>
            <a:r>
              <a:rPr lang="en-US" altLang="zh-CN" dirty="0"/>
              <a:t>'</a:t>
            </a:r>
            <a:r>
              <a:rPr lang="zh-CN" altLang="en-US" dirty="0"/>
              <a:t>，</a:t>
            </a:r>
            <a:r>
              <a:rPr lang="en-US" altLang="zh-CN" dirty="0"/>
              <a:t>c2 = '</a:t>
            </a:r>
            <a:r>
              <a:rPr lang="zh-CN" altLang="en-US" dirty="0"/>
              <a:t>牛奶</a:t>
            </a:r>
            <a:r>
              <a:rPr lang="en-US" altLang="zh-CN" dirty="0"/>
              <a:t>'</a:t>
            </a:r>
            <a:r>
              <a:rPr lang="zh-CN" altLang="en-US" dirty="0"/>
              <a:t>，通过</a:t>
            </a:r>
            <a:r>
              <a:rPr lang="en-US" altLang="zh-CN" dirty="0"/>
              <a:t>Python</a:t>
            </a:r>
            <a:r>
              <a:rPr lang="zh-CN" altLang="en-US" dirty="0"/>
              <a:t>代码把</a:t>
            </a:r>
            <a:r>
              <a:rPr lang="en-US" altLang="zh-CN" dirty="0"/>
              <a:t>c1</a:t>
            </a:r>
            <a:r>
              <a:rPr lang="zh-CN" altLang="en-US" dirty="0"/>
              <a:t>内容调整为牛奶，</a:t>
            </a:r>
            <a:r>
              <a:rPr lang="en-US" altLang="zh-CN" dirty="0"/>
              <a:t>c2</a:t>
            </a:r>
            <a:r>
              <a:rPr lang="zh-CN" altLang="en-US" dirty="0"/>
              <a:t>调整为可乐。（提示：两个数的交换）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标识符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  <a:endParaRPr lang="zh-CN" altLang="en-US" sz="1600" dirty="0">
              <a:sym typeface="+mn-ea"/>
            </a:endParaRP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58013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74260" y="1454785"/>
            <a:ext cx="6298565" cy="31146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理解什么是标识符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掌握标识符的命名规则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掌握变量的命名规范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什么是标识符</a:t>
            </a:r>
            <a:endParaRPr lang="en-US" altLang="zh-CN" dirty="0"/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1522" y="1457271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</a:t>
            </a:r>
            <a:r>
              <a:rPr dirty="0"/>
              <a:t>Python</a:t>
            </a:r>
            <a:r>
              <a:rPr lang="zh-CN" altLang="en-US" dirty="0"/>
              <a:t>程序中，我们可以给很多东西起名字，比如：</a:t>
            </a:r>
            <a:endParaRPr lang="zh-CN" altLang="en-US" dirty="0"/>
          </a:p>
          <a:p>
            <a:r>
              <a:rPr lang="zh-CN" altLang="en-US" dirty="0"/>
              <a:t>变量的名字</a:t>
            </a:r>
            <a:endParaRPr lang="zh-CN" altLang="en-US" dirty="0"/>
          </a:p>
          <a:p>
            <a:r>
              <a:rPr lang="zh-CN" altLang="en-US" dirty="0"/>
              <a:t>方法的名字</a:t>
            </a:r>
            <a:endParaRPr lang="zh-CN" altLang="en-US" dirty="0"/>
          </a:p>
          <a:p>
            <a:r>
              <a:rPr lang="zh-CN" altLang="en-US" dirty="0"/>
              <a:t>类的名字</a:t>
            </a:r>
            <a:r>
              <a:rPr dirty="0"/>
              <a:t>,</a:t>
            </a:r>
            <a:r>
              <a:rPr lang="zh-CN" altLang="en-US" dirty="0"/>
              <a:t>等等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这些名字，我们把它统一的称之为标识符，用来做内容的标识。</a:t>
            </a: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/>
              <a:t>所以，标识符：</a:t>
            </a: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/>
              <a:t>是用户在编程的时候所使用的一系列名字，用于给变量、类、方法等命名。</a:t>
            </a:r>
            <a:endParaRPr kumimoji="1" dirty="0"/>
          </a:p>
        </p:txBody>
      </p:sp>
      <p:pic>
        <p:nvPicPr>
          <p:cNvPr id="2" name="图片 1" descr="01 (1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" y="4215130"/>
            <a:ext cx="2445385" cy="2445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26690" y="5238115"/>
            <a:ext cx="3947160" cy="3987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既然要起名字，就会有对应的限制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标识符命名规则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/>
              <a:t>Python</a:t>
            </a:r>
            <a:r>
              <a:rPr lang="zh-CN" altLang="en-US"/>
              <a:t>中，标识符命名的规则主要有</a:t>
            </a:r>
            <a:r>
              <a:rPr lang="en-US" altLang="zh-CN"/>
              <a:t>3</a:t>
            </a:r>
            <a:r>
              <a:rPr lang="zh-CN" altLang="en-US"/>
              <a:t>类：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内容限定</a:t>
            </a:r>
            <a:endParaRPr lang="zh-CN" alt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大小写敏感</a:t>
            </a:r>
            <a:endParaRPr lang="zh-CN" alt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不可使用关键字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标识符命名规则</a:t>
            </a:r>
            <a:r>
              <a:rPr lang="en-US" altLang="zh-CN"/>
              <a:t> - </a:t>
            </a:r>
            <a:r>
              <a:t>内容限定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标识符命名中，只允许出现：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英文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中文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数字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下划线（</a:t>
            </a:r>
            <a:r>
              <a:rPr lang="en-US" altLang="zh-CN">
                <a:solidFill>
                  <a:schemeClr val="tx1"/>
                </a:solidFill>
              </a:rPr>
              <a:t>_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</a:rPr>
              <a:t>这四类元素。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</a:rPr>
              <a:t>其余任何内容都不被允许。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31393938393834313b31393939353234343bd7a2d2e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21810" y="2971800"/>
            <a:ext cx="914400" cy="91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32935" y="3886200"/>
            <a:ext cx="692150" cy="3987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注意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88000" y="2971800"/>
            <a:ext cx="2147570" cy="3987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1. 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不推荐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使用中文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88000" y="3487420"/>
            <a:ext cx="2193290" cy="3987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数字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不可以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开头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1810" y="4660265"/>
            <a:ext cx="1303655" cy="1753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</a:t>
            </a:r>
            <a:endParaRPr lang="en-US" altLang="zh-CN" b="1" dirty="0">
              <a:solidFill>
                <a:schemeClr val="accent3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a_b</a:t>
            </a:r>
            <a:endParaRPr lang="en-US" altLang="zh-CN" b="1" dirty="0">
              <a:solidFill>
                <a:schemeClr val="accent3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_a</a:t>
            </a:r>
            <a:endParaRPr lang="en-US" altLang="zh-CN" b="1" dirty="0">
              <a:solidFill>
                <a:schemeClr val="accent3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_a_b</a:t>
            </a:r>
            <a:endParaRPr lang="en-US" altLang="zh-CN" b="1" dirty="0">
              <a:solidFill>
                <a:schemeClr val="accent3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a1</a:t>
            </a:r>
            <a:endParaRPr lang="en-US" altLang="zh-CN" b="1" dirty="0">
              <a:solidFill>
                <a:schemeClr val="accent3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a_b_1</a:t>
            </a:r>
            <a:endParaRPr lang="en-US" altLang="zh-CN" b="1" dirty="0">
              <a:solidFill>
                <a:schemeClr val="accent3"/>
              </a:solidFill>
              <a:latin typeface="+mn-lt"/>
              <a:ea typeface="+mn-ea"/>
            </a:endParaRPr>
          </a:p>
        </p:txBody>
      </p:sp>
      <p:pic>
        <p:nvPicPr>
          <p:cNvPr id="11" name="图片 10" descr="32313534313037363b32313534313037343bd5fdc8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5085" y="5499100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9240" y="5076190"/>
            <a:ext cx="1303655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</a:t>
            </a:r>
            <a:endParaRPr lang="en-US" altLang="zh-CN" b="1" dirty="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1_</a:t>
            </a:r>
            <a:endParaRPr lang="en-US" altLang="zh-CN" b="1" dirty="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1_a</a:t>
            </a:r>
            <a:endParaRPr lang="en-US" altLang="zh-CN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pic>
        <p:nvPicPr>
          <p:cNvPr id="13" name="图片 12" descr="32313534313037363b32313534313035373bb4edcef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2985" y="54991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1"/>
      <p:bldP spid="8" grpId="1"/>
      <p:bldP spid="7" grpId="2"/>
      <p:bldP spid="8" grpId="2"/>
      <p:bldP spid="10" grpId="0"/>
      <p:bldP spid="10" grpId="1"/>
      <p:bldP spid="12" grpId="0"/>
      <p:bldP spid="6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标识符命名规则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大小写敏感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以定义变量为例：</a:t>
            </a:r>
            <a:endParaRPr lang="en-US" altLang="zh-CN"/>
          </a:p>
          <a:p>
            <a:r>
              <a:rPr lang="en-US" altLang="zh-CN"/>
              <a:t>Andy = “</a:t>
            </a:r>
            <a:r>
              <a:rPr lang="zh-CN" altLang="en-US"/>
              <a:t>安迪</a:t>
            </a:r>
            <a:r>
              <a:rPr lang="en-US" altLang="zh-CN"/>
              <a:t>1”</a:t>
            </a:r>
            <a:endParaRPr lang="en-US" altLang="zh-CN"/>
          </a:p>
          <a:p>
            <a:r>
              <a:rPr lang="en-US" altLang="zh-CN"/>
              <a:t>andy = “</a:t>
            </a:r>
            <a:r>
              <a:rPr lang="zh-CN" altLang="en-US"/>
              <a:t>安迪</a:t>
            </a:r>
            <a:r>
              <a:rPr lang="en-US" altLang="zh-CN"/>
              <a:t>2”</a:t>
            </a:r>
            <a:endParaRPr lang="en-US" altLang="zh-CN"/>
          </a:p>
          <a:p>
            <a:r>
              <a:rPr lang="zh-CN" altLang="en-US"/>
              <a:t>字母</a:t>
            </a:r>
            <a:r>
              <a:rPr lang="en-US" altLang="zh-CN"/>
              <a:t>a</a:t>
            </a:r>
            <a:r>
              <a:rPr lang="zh-CN" altLang="en-US"/>
              <a:t>的大写和小写，是完全能够区分的。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158"/>
          <a:stretch>
            <a:fillRect/>
          </a:stretch>
        </p:blipFill>
        <p:spPr>
          <a:xfrm>
            <a:off x="5036820" y="1911350"/>
            <a:ext cx="3251200" cy="3035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标识符命名规则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不可使用关键字</a:t>
            </a:r>
            <a:endParaRPr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648" y="1974461"/>
            <a:ext cx="2389690" cy="2228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05" y="4658995"/>
            <a:ext cx="10210800" cy="134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4284980" y="2488565"/>
            <a:ext cx="597090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中有一系列单词，称之为关键字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关键字在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中都有特定用途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我们不可以使用它们作为标识符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变量命名规范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学完了标识符（变量、类、方法）的命名</a:t>
            </a:r>
            <a:r>
              <a:rPr kumimoji="1" lang="zh-CN" altLang="en-US" sz="2000" b="1" dirty="0">
                <a:solidFill>
                  <a:srgbClr val="FF0000"/>
                </a:solidFill>
                <a:sym typeface="+mn-ea"/>
              </a:rPr>
              <a:t>规则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后，我们在来学习标识符的命名</a:t>
            </a:r>
            <a:r>
              <a:rPr kumimoji="1" lang="zh-CN" altLang="en-US" sz="2000" b="1" dirty="0">
                <a:solidFill>
                  <a:srgbClr val="FF0000"/>
                </a:solidFill>
                <a:sym typeface="+mn-ea"/>
              </a:rPr>
              <a:t>规范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变量名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类名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方法名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不同的标识符，有不同的规范。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我们目前只接触到了：变量。所以，目前学习：变量的命名规范。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见名知意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下划线命名法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英文字母全小写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常用的值类型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10890"/>
            <a:ext cx="10698800" cy="4219575"/>
          </a:xfrm>
        </p:spPr>
        <p:txBody>
          <a:bodyPr/>
          <a:p>
            <a:r>
              <a:rPr lang="en-US" altLang="zh-CN"/>
              <a:t>Python</a:t>
            </a:r>
            <a:r>
              <a:rPr lang="zh-CN" altLang="en-US"/>
              <a:t>中常用的有</a:t>
            </a:r>
            <a:r>
              <a:rPr lang="en-US" altLang="zh-CN" sz="2400" b="1">
                <a:solidFill>
                  <a:srgbClr val="FF0000"/>
                </a:solidFill>
              </a:rPr>
              <a:t>6</a:t>
            </a:r>
            <a:r>
              <a:rPr lang="zh-CN" altLang="en-US"/>
              <a:t>种值（数据）的类型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12800" y="1990090"/>
          <a:ext cx="10166985" cy="3550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455"/>
                <a:gridCol w="3029585"/>
                <a:gridCol w="5147945"/>
              </a:tblGrid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类型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说明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26060">
                <a:tc rowSpan="4"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数字（Number）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支持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indent="0" algn="l">
                        <a:buNone/>
                      </a:pP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，如：10、-10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06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，如：13.14、-13.14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06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复数（complex），如：4+3j，以j结尾表示复数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69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表达现实生活中的逻辑，即真和假，True表示真，False表示假。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True本质上是一个数字记作1，False记作0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字符串（String）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描述文本的一种数据类型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</a:t>
                      </a: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string</a:t>
                      </a:r>
                      <a:r>
                        <a:rPr lang="zh-CN" altLang="en-US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）由任意数量的字符组成</a:t>
                      </a:r>
                      <a:endParaRPr lang="zh-CN" altLang="en-US" sz="1400" b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6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List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有序的可变序列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中使用最频繁的数据类型，可有序记录一堆数据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元组（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Tuple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有序的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不可变序列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可有序记录一堆不可变的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6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集合（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Set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无序不重复集合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可无序记录一堆不重复的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字典（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Dictionary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Key-Value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集合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Key-Value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型的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见名知意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变量的命名要做到：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明了：尽量做到，看到名字，就知道是什么意思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简洁：尽量在确保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“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明了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”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的前提下，减少名字的长度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070" y="2712720"/>
            <a:ext cx="977900" cy="495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719070"/>
            <a:ext cx="12954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80" y="2458720"/>
            <a:ext cx="1282065" cy="1282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56184"/>
          <a:stretch>
            <a:fillRect/>
          </a:stretch>
        </p:blipFill>
        <p:spPr>
          <a:xfrm>
            <a:off x="5137150" y="4889500"/>
            <a:ext cx="1295400" cy="211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275" y="2505710"/>
            <a:ext cx="1188085" cy="1188085"/>
          </a:xfrm>
          <a:prstGeom prst="rect">
            <a:avLst/>
          </a:prstGeom>
        </p:spPr>
      </p:pic>
      <p:pic>
        <p:nvPicPr>
          <p:cNvPr id="16" name="图片 15" descr="01 (13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50" y="4401820"/>
            <a:ext cx="1188085" cy="11880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215" y="4883785"/>
            <a:ext cx="2197100" cy="222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 descr="01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85" y="4354195"/>
            <a:ext cx="1282065" cy="128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下划线命名法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/>
              <a:t>多个单词组合变量名，要使用下划线做分隔。</a:t>
            </a:r>
            <a:endParaRPr lang="zh-CN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" y="2846070"/>
            <a:ext cx="1720850" cy="228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0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30" y="2319020"/>
            <a:ext cx="1282065" cy="12820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4463415"/>
            <a:ext cx="1714500" cy="26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120" y="3999865"/>
            <a:ext cx="1188085" cy="1188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" y="3178810"/>
            <a:ext cx="24257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" y="4833620"/>
            <a:ext cx="2527300" cy="279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英文字母全小写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命名变量中的英文字母，应全部小写：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890" y="2496185"/>
            <a:ext cx="132715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885" y="2121535"/>
            <a:ext cx="1282065" cy="12820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" y="4577715"/>
            <a:ext cx="132715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 descr="01 (13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75" y="4269740"/>
            <a:ext cx="1188085" cy="1188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96390" y="1863090"/>
            <a:ext cx="5760538" cy="45110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 </a:t>
            </a:r>
            <a:r>
              <a:rPr lang="zh-CN" altLang="en-US" dirty="0"/>
              <a:t>什么是标识符？</a:t>
            </a:r>
            <a:endParaRPr lang="zh-CN" altLang="en-US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400" dirty="0"/>
              <a:t>用户编写代码时，对变量、类、方法等编写的名字，叫做标识符。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2. </a:t>
            </a:r>
            <a:r>
              <a:rPr lang="zh-CN" altLang="en-US" dirty="0"/>
              <a:t>标识符的命名规则？</a:t>
            </a:r>
            <a:endParaRPr lang="zh-CN" altLang="en-US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内容限定</a:t>
            </a:r>
            <a:endParaRPr lang="zh-CN" altLang="en-US" sz="1400" dirty="0"/>
          </a:p>
          <a:p>
            <a:pPr marL="742950" lvl="2" indent="-28575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5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（中文、英文、数字、下划线）</a:t>
            </a:r>
            <a:endParaRPr lang="zh-CN" altLang="en-US" sz="145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大小写敏感</a:t>
            </a:r>
            <a:endParaRPr lang="zh-CN" altLang="en-US" sz="14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不可使用关键字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3. </a:t>
            </a:r>
            <a:r>
              <a:rPr lang="zh-CN" altLang="en-US" dirty="0"/>
              <a:t>变量的命名规范？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见名知意</a:t>
            </a:r>
            <a:endParaRPr lang="zh-CN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下划线命名法</a:t>
            </a:r>
            <a:endParaRPr lang="zh-CN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英文字母全小写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918845" y="5233035"/>
            <a:ext cx="40309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不遵守规则：</a:t>
            </a:r>
            <a:r>
              <a:rPr lang="zh-CN" sz="28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会出现问题</a:t>
            </a:r>
            <a:endParaRPr lang="zh-CN" sz="28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845" y="5928360"/>
            <a:ext cx="367411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不遵守规范：</a:t>
            </a:r>
            <a:r>
              <a:rPr lang="zh-CN" sz="28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不太高级</a:t>
            </a:r>
            <a:endParaRPr lang="zh-CN" sz="28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7265" y="4110990"/>
            <a:ext cx="4682490" cy="6172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运算符</a:t>
            </a:r>
            <a:endParaRPr lang="zh-CN" sz="1600" dirty="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6925" y="4102100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了解</a:t>
            </a:r>
            <a:r>
              <a:rPr lang="en-US" altLang="zh-CN" dirty="0">
                <a:solidFill>
                  <a:schemeClr val="tx1"/>
                </a:solidFill>
              </a:rPr>
              <a:t>Python</a:t>
            </a:r>
            <a:r>
              <a:rPr lang="zh-CN" altLang="en-US" dirty="0">
                <a:solidFill>
                  <a:schemeClr val="tx1"/>
                </a:solidFill>
              </a:rPr>
              <a:t>中常见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算术（数学）运算符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赋值运算符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0880" y="940297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算术（数学）运算符</a:t>
            </a:r>
            <a:endParaRPr lang="zh-CN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1474" y="1488547"/>
          <a:ext cx="10252501" cy="44291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0210"/>
                <a:gridCol w="1657350"/>
                <a:gridCol w="6914941"/>
              </a:tblGrid>
              <a:tr h="5361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运算符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描述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实例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</a:t>
                      </a:r>
                      <a:endParaRPr lang="en-US" altLang="zh-CN" sz="1800" b="0" i="0" kern="1200" dirty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两个对象相加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+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30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</a:t>
                      </a:r>
                      <a:endParaRPr lang="en-US" altLang="zh-CN" sz="1800" b="0" i="0" kern="1200" dirty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得到负数或是一个数减去另一个数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-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-10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61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endParaRPr lang="zh-CN" altLang="en-US" sz="1800" b="0" i="0" kern="1200" dirty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两个数相乘或是返回一个被重复若干次的字符串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*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200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endParaRPr lang="en-US" altLang="zh-CN" sz="1800" b="0" i="0" kern="1200" dirty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 / a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//</a:t>
                      </a:r>
                      <a:endParaRPr lang="en-US" altLang="zh-CN" sz="1800" b="0" i="0" kern="120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取整除</a:t>
                      </a:r>
                      <a:endParaRPr lang="zh-CN" altLang="en-US" sz="1800" b="0" i="0" kern="120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返回商的整数部分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9//2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 , 9.0//2.0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4.0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返回除法的余数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 % a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5197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指数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a**b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次方， 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100000000000000000000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算术运算符的演示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加减乘除和求平方，我们在前面已经使用过啦。</a:t>
            </a:r>
            <a:endParaRPr lang="zh-CN" altLang="en-US"/>
          </a:p>
          <a:p>
            <a:r>
              <a:rPr lang="zh-CN" altLang="en-US"/>
              <a:t>现在在带上：整除以及求余数，一起试一试吧。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541270"/>
            <a:ext cx="4082415" cy="3822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0880" y="89813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赋值运算符</a:t>
            </a:r>
            <a:endParaRPr lang="zh-CN" altLang="en-US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821474" y="1393952"/>
          <a:ext cx="10228701" cy="1394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6890"/>
                <a:gridCol w="2060913"/>
                <a:gridCol w="6460898"/>
              </a:tblGrid>
              <a:tr h="47619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运算符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描述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实例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</a:tr>
              <a:tr h="918775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赋值运算符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 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号右边的结果 赋给 左边的变量，如 </a:t>
                      </a:r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= 1 + 2 * 3，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结果</a:t>
                      </a:r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的值为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10880" y="305216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复合赋值运算符</a:t>
            </a:r>
            <a:endParaRPr lang="zh-CN" altLang="en-US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1474" y="3504851"/>
          <a:ext cx="10228701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2667"/>
                <a:gridCol w="3818379"/>
                <a:gridCol w="46876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运算符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描述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实例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+=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+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-=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-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*=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*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/=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/=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/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取模赋值运算符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%=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%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  <a:r>
                        <a:rPr lang="en-US" altLang="zh-CN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幂赋值运算符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**=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**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//=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取整除赋值运算符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//=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//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常见的算术（数学）运算符有：</a:t>
            </a:r>
            <a:endParaRPr lang="zh-CN" altLang="en-US"/>
          </a:p>
          <a:p>
            <a:pPr lvl="1"/>
            <a:r>
              <a:rPr lang="zh-CN" altLang="en-US"/>
              <a:t>加（</a:t>
            </a:r>
            <a:r>
              <a:rPr lang="en-US" altLang="zh-CN"/>
              <a:t>+</a:t>
            </a:r>
            <a:r>
              <a:rPr lang="zh-CN" altLang="en-US"/>
              <a:t>）、减（</a:t>
            </a:r>
            <a:r>
              <a:rPr lang="en-US" altLang="zh-CN"/>
              <a:t>-</a:t>
            </a:r>
            <a:r>
              <a:rPr lang="zh-CN" altLang="en-US"/>
              <a:t>）、乘（</a:t>
            </a:r>
            <a:r>
              <a:rPr lang="en-US" altLang="zh-CN"/>
              <a:t>*</a:t>
            </a:r>
            <a:r>
              <a:rPr lang="zh-CN" altLang="en-US"/>
              <a:t>）、除（</a:t>
            </a:r>
            <a:r>
              <a:rPr lang="en-US" altLang="zh-CN"/>
              <a:t>/</a:t>
            </a:r>
            <a:r>
              <a:rPr lang="zh-CN" altLang="en-US"/>
              <a:t>）、整除（</a:t>
            </a:r>
            <a:r>
              <a:rPr lang="en-US" altLang="zh-CN"/>
              <a:t>//</a:t>
            </a:r>
            <a:r>
              <a:rPr lang="zh-CN" altLang="en-US"/>
              <a:t>）、取余（</a:t>
            </a:r>
            <a:r>
              <a:rPr lang="en-US" altLang="zh-CN"/>
              <a:t>%</a:t>
            </a:r>
            <a:r>
              <a:rPr lang="zh-CN" altLang="en-US"/>
              <a:t>）、求平方（</a:t>
            </a:r>
            <a:r>
              <a:rPr lang="en-US" altLang="zh-CN"/>
              <a:t>**</a:t>
            </a:r>
            <a:r>
              <a:rPr lang="zh-CN" altLang="en-US"/>
              <a:t>）</a:t>
            </a:r>
            <a:endParaRPr lang="zh-CN" altLang="en-US"/>
          </a:p>
          <a:p>
            <a:pPr marL="342900" lvl="0" indent="-342900"/>
            <a:r>
              <a:rPr lang="zh-CN" altLang="en-US">
                <a:solidFill>
                  <a:schemeClr val="tx1"/>
                </a:solidFill>
              </a:rPr>
              <a:t>赋值运算符有：</a:t>
            </a:r>
            <a:endParaRPr lang="zh-CN" altLang="en-US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标准赋值：</a:t>
            </a:r>
            <a:r>
              <a:rPr lang="en-US" altLang="zh-CN">
                <a:solidFill>
                  <a:schemeClr val="tx1"/>
                </a:solidFill>
              </a:rPr>
              <a:t> =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复合赋值：</a:t>
            </a:r>
            <a:r>
              <a:rPr lang="en-US" altLang="zh-CN">
                <a:solidFill>
                  <a:schemeClr val="tx1"/>
                </a:solidFill>
              </a:rPr>
              <a:t>+=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-=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*=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/=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//=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%=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**=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字符串（</a:t>
            </a:r>
            <a:r>
              <a:rPr lang="en-US" altLang="zh-CN"/>
              <a:t>string</a:t>
            </a:r>
            <a:r>
              <a:rPr lang="zh-CN" altLang="en-US"/>
              <a:t>），又称文本，是由任意数量的字符如中文、英文、各类符号、数字等组成。所以叫做字符的串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"黑马程序员</a:t>
            </a:r>
            <a:r>
              <a:rPr lang="zh-CN" altLang="en-US">
                <a:sym typeface="+mn-ea"/>
              </a:rPr>
              <a:t>"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"学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来黑马"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"</a:t>
            </a:r>
            <a:r>
              <a:rPr lang="en-US" altLang="zh-CN">
                <a:sym typeface="+mn-ea"/>
              </a:rPr>
              <a:t>!@#$%^&amp;</a:t>
            </a:r>
            <a:r>
              <a:rPr lang="zh-CN" altLang="en-US">
                <a:sym typeface="+mn-ea"/>
              </a:rPr>
              <a:t>"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"传智教育的股票代码是：</a:t>
            </a:r>
            <a:r>
              <a:rPr lang="en-US" altLang="zh-CN">
                <a:sym typeface="+mn-ea"/>
              </a:rPr>
              <a:t>003032"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中，字符串需要用双引号（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"）包围起来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被引号包围起来的，都是字符串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86425" y="2782570"/>
            <a:ext cx="1638300" cy="1638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24725" y="3340735"/>
            <a:ext cx="412305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好像有哪里不对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  <a:endParaRPr lang="zh-CN" altLang="en-US" sz="1600" dirty="0">
              <a:sym typeface="+mn-ea"/>
            </a:endParaRPr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字符串扩展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6520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  <a:endParaRPr lang="zh-CN" altLang="en-US" sz="1400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  <a:endParaRPr lang="zh-CN" altLang="en-US" sz="1400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985" y="2126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字符串在</a:t>
            </a:r>
            <a:r>
              <a:t>Python</a:t>
            </a:r>
            <a:r>
              <a:rPr lang="zh-CN" altLang="en-US"/>
              <a:t>中有多种定义形式：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单引号定义法：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双引号定义法：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三引号定义法：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三引号定义法，和多行注释的写法一样，同样支持换行操作。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使用变量接收它，它就是字符串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不使用变量接收它，就可以作为多行注释使用。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字符串的三种定义方式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0" y="2171700"/>
            <a:ext cx="23241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585720"/>
            <a:ext cx="2324100" cy="276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2933700"/>
            <a:ext cx="2924175" cy="400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字符串的引号嵌套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思考：如果我想要定义的字符串本身，是包含：单引号、双引号自身呢？如何写？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单引号定义法，可以内含双引号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双引号定义法，可以内含单引号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可以使用转移字符（</a:t>
            </a:r>
            <a:r>
              <a:rPr lang="en-US" altLang="zh-CN"/>
              <a:t>\</a:t>
            </a:r>
            <a:r>
              <a:rPr lang="zh-CN" altLang="en-US"/>
              <a:t>）来将引号解除效用，变成普通字符串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 descr="01 (10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070100"/>
            <a:ext cx="1776095" cy="1776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字符串的三种定义方式：</a:t>
            </a:r>
            <a:endParaRPr lang="zh-CN" alt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单引号方式</a:t>
            </a:r>
            <a:endParaRPr lang="zh-CN" alt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双引号方式</a:t>
            </a:r>
            <a:endParaRPr lang="zh-CN" alt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三引号方式</a:t>
            </a:r>
            <a:endParaRPr lang="zh-CN" altLang="en-US"/>
          </a:p>
          <a:p>
            <a:pPr marL="495300" lvl="0" indent="-342900">
              <a:buFont typeface="Arial" panose="020B0604020202020204" pitchFamily="34" charset="0"/>
            </a:pPr>
            <a:r>
              <a:rPr lang="zh-CN" altLang="en-US"/>
              <a:t>引号的嵌套</a:t>
            </a:r>
            <a:endParaRPr lang="zh-CN" altLang="en-US"/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/>
              <a:t>可以使用：</a:t>
            </a:r>
            <a:r>
              <a:rPr lang="en-US" altLang="zh-CN"/>
              <a:t>\</a:t>
            </a:r>
            <a:r>
              <a:rPr lang="zh-CN" altLang="en-US"/>
              <a:t>来进行转义</a:t>
            </a:r>
            <a:endParaRPr lang="zh-CN" altLang="en-US"/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/>
              <a:t>单引号内可以写双引号或双引号内可以写单引号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  <a:endParaRPr lang="zh-CN" altLang="en-US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985" y="23837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掌握如何拼接字符串</a:t>
            </a:r>
            <a:endParaRPr 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字符串拼接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如果我们有两个字符串（文本）字面量，可以将其拼接成一个字符串，通过</a:t>
            </a:r>
            <a:r>
              <a:rPr lang="en-US" altLang="zh-CN"/>
              <a:t>+</a:t>
            </a:r>
            <a:r>
              <a:rPr lang="zh-CN" altLang="en-US"/>
              <a:t>号即可完成，如：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输出结果：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不过一般，单纯的</a:t>
            </a:r>
            <a:r>
              <a:rPr lang="en-US" altLang="zh-CN"/>
              <a:t>2</a:t>
            </a:r>
            <a:r>
              <a:rPr lang="zh-CN" altLang="en-US"/>
              <a:t>个字符串字面量进行拼接显得很呆，一般，字面量和变量或变量和变量之间会使用拼接，如：</a:t>
            </a:r>
            <a:endParaRPr lang="zh-CN" altLang="en-US"/>
          </a:p>
          <a:p>
            <a:endParaRPr lang="en-US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770890" y="2113915"/>
            <a:ext cx="3497580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/>
            <a:r>
              <a:rPr lang="en-US" b="0">
                <a:solidFill>
                  <a:srgbClr val="000080"/>
                </a:solidFill>
                <a:latin typeface="阿里巴巴普惠体" panose="00020600040101010101" pitchFamily="18" charset="-122"/>
              </a:rPr>
              <a:t>print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(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学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IT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来黑马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 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+ 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月薪过万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)</a:t>
            </a:r>
            <a:endParaRPr lang="en-US" altLang="en-US" b="0">
              <a:solidFill>
                <a:srgbClr val="080808"/>
              </a:solidFill>
              <a:latin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870" y="2566670"/>
            <a:ext cx="2006600" cy="30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3729355"/>
            <a:ext cx="5340985" cy="502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" y="4318635"/>
            <a:ext cx="5341620" cy="6242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字符串拼接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既然，字符串和变量进行拼接，我们来完成一个小需求：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定义</a:t>
            </a:r>
            <a:r>
              <a:rPr lang="en-US" altLang="zh-CN"/>
              <a:t>2</a:t>
            </a:r>
            <a:r>
              <a:rPr lang="zh-CN" altLang="en-US"/>
              <a:t>个变量：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</a:t>
            </a:r>
            <a:r>
              <a:rPr lang="zh-CN" altLang="en-US"/>
              <a:t>，内容是</a:t>
            </a:r>
            <a:r>
              <a:rPr lang="en-US" altLang="zh-CN"/>
              <a:t>“</a:t>
            </a:r>
            <a:r>
              <a:rPr lang="zh-CN" altLang="en-US"/>
              <a:t>黑马程序员</a:t>
            </a:r>
            <a:r>
              <a:rPr lang="en-US" altLang="zh-CN"/>
              <a:t>”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address</a:t>
            </a:r>
            <a:r>
              <a:rPr lang="zh-CN" altLang="en-US"/>
              <a:t>，内容是</a:t>
            </a:r>
            <a:r>
              <a:rPr lang="en-US" altLang="zh-CN"/>
              <a:t>“</a:t>
            </a:r>
            <a:r>
              <a:rPr lang="zh-CN" altLang="en-US"/>
              <a:t>建材城东路</a:t>
            </a:r>
            <a:r>
              <a:rPr lang="en-US" altLang="zh-CN"/>
              <a:t>9</a:t>
            </a:r>
            <a:r>
              <a:rPr lang="zh-CN" altLang="en-US"/>
              <a:t>号</a:t>
            </a:r>
            <a:r>
              <a:rPr lang="en-US" altLang="zh-CN"/>
              <a:t>”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要求写程序通过</a:t>
            </a:r>
            <a:r>
              <a:rPr lang="en-US" altLang="zh-CN"/>
              <a:t>print</a:t>
            </a:r>
            <a:r>
              <a:rPr lang="zh-CN" altLang="en-US"/>
              <a:t>语句以及字符串拼接的方式输出：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“</a:t>
            </a:r>
            <a:r>
              <a:rPr lang="zh-CN" altLang="en-US"/>
              <a:t>我是：黑马程序员，我的地址是：建材城东路</a:t>
            </a:r>
            <a:r>
              <a:rPr lang="en-US" altLang="zh-CN"/>
              <a:t>9</a:t>
            </a:r>
            <a:r>
              <a:rPr lang="zh-CN" altLang="en-US"/>
              <a:t>号院</a:t>
            </a:r>
            <a:r>
              <a:rPr lang="en-US" altLang="zh-CN"/>
              <a:t>“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6460" y="3630930"/>
            <a:ext cx="5608955" cy="17164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字符串拼接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81885" y="1772920"/>
            <a:ext cx="8397875" cy="3312160"/>
          </a:xfrm>
        </p:spPr>
        <p:txBody>
          <a:bodyPr/>
          <a:p>
            <a:r>
              <a:rPr lang="zh-CN" altLang="en-US"/>
              <a:t>既然可以和字符串变量完成拼接，那么，是否可以和其它变量类型如数字类型完成拼接呢？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让我们试一试。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3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" y="1551305"/>
            <a:ext cx="2335530" cy="2335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135" y="3081655"/>
            <a:ext cx="6026150" cy="958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135" y="4459605"/>
            <a:ext cx="8966200" cy="1657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 descr="01 (10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1638935"/>
            <a:ext cx="2160270" cy="216027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4228465" y="4597400"/>
            <a:ext cx="4212590" cy="13811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0000"/>
                </a:solidFill>
              </a:rPr>
              <a:t>字符串无法和非字符串变量进行拼接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因为类型不一致，无法接上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就像接力赛一样，不是队友，不能接力的哦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如何在代码中写它们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我们目前要学习的这些类型，如何在代码中表达呢？</a:t>
            </a:r>
            <a:endParaRPr lang="zh-CN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127829" y="2647892"/>
          <a:ext cx="1798759" cy="3439681"/>
        </p:xfrm>
        <a:graphic>
          <a:graphicData uri="http://schemas.openxmlformats.org/drawingml/2006/table">
            <a:tbl>
              <a:tblPr/>
              <a:tblGrid>
                <a:gridCol w="1798759"/>
              </a:tblGrid>
              <a:tr h="39941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类型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358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58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浮点数（小数）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916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字符串（文本）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872870" y="2649846"/>
          <a:ext cx="4204511" cy="3439681"/>
        </p:xfrm>
        <a:graphic>
          <a:graphicData uri="http://schemas.openxmlformats.org/drawingml/2006/table">
            <a:tbl>
              <a:tblPr/>
              <a:tblGrid>
                <a:gridCol w="4204511"/>
              </a:tblGrid>
              <a:tr h="39941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358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和现实中的写法一致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58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和现实中的写法一致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916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程序中需要加上双引号来表示字符串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927027" y="2647949"/>
          <a:ext cx="2952819" cy="3439681"/>
        </p:xfrm>
        <a:graphic>
          <a:graphicData uri="http://schemas.openxmlformats.org/drawingml/2006/table">
            <a:tbl>
              <a:tblPr/>
              <a:tblGrid>
                <a:gridCol w="2952819"/>
              </a:tblGrid>
              <a:tr h="39941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程序中的写法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358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58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916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"黑马程序员"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如何完成字符串拼接？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使用</a:t>
            </a:r>
            <a:r>
              <a:rPr lang="en-US" altLang="zh-CN"/>
              <a:t>“+”</a:t>
            </a:r>
            <a:r>
              <a:rPr lang="zh-CN" altLang="en-US"/>
              <a:t>号连接字符串变量或字符串字面量即可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有哪些注意事项？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无法和非字符串类型进行拼接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  <a:endParaRPr lang="zh-CN" altLang="en-US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6830" y="30206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掌握通过占位的形式拼接字符串（字符串格式化）</a:t>
            </a:r>
            <a:endParaRPr 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我们会发现，这个拼接字符串也不好用啊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变量过多，拼接起来实在是太麻烦了</a:t>
            </a:r>
            <a:endParaRPr lang="zh-CN" altLang="en-US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字符串无法和数字或其它类型完成拼接。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117215"/>
            <a:ext cx="2657475" cy="2657475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2967355" y="3353435"/>
            <a:ext cx="7179310" cy="2522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所以，有没有其它方式，即方便又支持拼接其它类型呢？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这个方式，就是字符串的格式化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2232660"/>
            <a:ext cx="7138670" cy="224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我们可以通过如下语法，完成字符串和变量的快速拼接。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其中的，</a:t>
            </a:r>
            <a:r>
              <a:rPr lang="en-US" altLang="zh-CN"/>
              <a:t>%s 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  </a:t>
            </a:r>
            <a:r>
              <a:rPr lang="zh-CN" altLang="en-US"/>
              <a:t>表示：我要占位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   </a:t>
            </a:r>
            <a:r>
              <a:rPr lang="zh-CN" altLang="en-US"/>
              <a:t>表示：将变量变成字符串放入占位的地方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所以，综合起来的意思就是：</a:t>
            </a:r>
            <a:r>
              <a:rPr lang="zh-CN" altLang="en-US">
                <a:sym typeface="+mn-ea"/>
              </a:rPr>
              <a:t>我先占个位置，等一会有个变量过来，我把它变成字符串放到占位的位置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2120265"/>
            <a:ext cx="4385945" cy="23469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那，数字类型呢？可以不可以占位？</a:t>
            </a:r>
            <a:endParaRPr lang="zh-CN" altLang="en-US"/>
          </a:p>
          <a:p>
            <a:r>
              <a:rPr lang="zh-CN" altLang="en-US"/>
              <a:t>那必须可以，我们来尝试如下代码：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65" y="4502150"/>
            <a:ext cx="2226310" cy="222631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2492375" y="5128260"/>
            <a:ext cx="5495925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数字也能用</a:t>
            </a:r>
            <a:r>
              <a:rPr lang="en-US" altLang="zh-CN"/>
              <a:t>%s</a:t>
            </a:r>
            <a:r>
              <a:rPr lang="zh-CN" altLang="en-US"/>
              <a:t>占位吗？</a:t>
            </a:r>
            <a:endParaRPr lang="zh-CN" altLang="en-US"/>
          </a:p>
          <a:p>
            <a:r>
              <a:rPr lang="zh-CN" altLang="en-US"/>
              <a:t>可以的哦，这里是将数字</a:t>
            </a:r>
            <a:r>
              <a:rPr lang="en-US" altLang="zh-CN"/>
              <a:t> </a:t>
            </a:r>
            <a:r>
              <a:rPr lang="zh-CN" altLang="en-US"/>
              <a:t>转换成了</a:t>
            </a:r>
            <a:r>
              <a:rPr lang="en-US" altLang="zh-CN"/>
              <a:t> </a:t>
            </a:r>
            <a:r>
              <a:rPr lang="zh-CN" altLang="en-US"/>
              <a:t>字符串哦</a:t>
            </a:r>
            <a:endParaRPr lang="zh-CN" altLang="en-US"/>
          </a:p>
          <a:p>
            <a:r>
              <a:rPr lang="zh-CN" altLang="en-US"/>
              <a:t>也就是数字</a:t>
            </a:r>
            <a:r>
              <a:rPr lang="en-US" altLang="zh-CN"/>
              <a:t>57</a:t>
            </a:r>
            <a:r>
              <a:rPr lang="zh-CN" altLang="en-US"/>
              <a:t>，变成了字符串"</a:t>
            </a:r>
            <a:r>
              <a:rPr lang="en-US" altLang="zh-CN"/>
              <a:t>57"</a:t>
            </a:r>
            <a:r>
              <a:rPr lang="zh-CN" altLang="en-US"/>
              <a:t>被放入占位的地方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9" name="图片 8" descr="31393938393834313b31393939353234343bd7a2d2e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860" y="2971800"/>
            <a:ext cx="914400" cy="91440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9589770" y="2800350"/>
            <a:ext cx="5495925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rgbClr val="FF0000"/>
                </a:solidFill>
              </a:rPr>
              <a:t>多个变量占位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变量要用括号括起来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并按照占位的顺序填入</a:t>
            </a:r>
            <a:endParaRPr 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5" y="2497455"/>
            <a:ext cx="7430770" cy="1819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335" y="4554855"/>
            <a:ext cx="3873500" cy="996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8" grpId="0"/>
      <p:bldP spid="8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数字类型，也太没有地位了吧，竟然要被转成字符串拼接。</a:t>
            </a:r>
            <a:endParaRPr lang="zh-CN" altLang="en-US"/>
          </a:p>
          <a:p>
            <a:r>
              <a:rPr lang="zh-CN" altLang="en-US"/>
              <a:t>有没有体面一点的方式，让数字以其原本的面貌拼接进去呢？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安排。</a:t>
            </a:r>
            <a:endParaRPr lang="zh-CN" altLang="en-US"/>
          </a:p>
          <a:p>
            <a:r>
              <a:rPr lang="en-US" altLang="zh-CN"/>
              <a:t>Python</a:t>
            </a:r>
            <a:r>
              <a:rPr lang="zh-CN" altLang="en-US"/>
              <a:t>中，其实支持非常多的数据类型占位</a:t>
            </a:r>
            <a:endParaRPr lang="zh-CN" altLang="en-US"/>
          </a:p>
          <a:p>
            <a:r>
              <a:rPr lang="zh-CN" altLang="en-US"/>
              <a:t>最常用的是如下三类</a:t>
            </a:r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77658" y="4345290"/>
          <a:ext cx="8084820" cy="16033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4717"/>
                <a:gridCol w="5099817"/>
              </a:tblGrid>
              <a:tr h="42799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格式符号</a:t>
                      </a:r>
                      <a:endParaRPr kumimoji="0" lang="zh-CN" alt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转化</a:t>
                      </a:r>
                      <a:endParaRPr kumimoji="0" lang="zh-CN" alt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</a:tr>
              <a:tr h="391772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%s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将内容转换成字符串，放入占位位置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72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%d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将内容转换成整数，放入占位位置</a:t>
                      </a:r>
                      <a:endParaRPr kumimoji="0" 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1772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%f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将内容转换成浮点型，放入占位位置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如下代码，完成字符串、整数、浮点数，三种不同类型变量的占位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2120900"/>
            <a:ext cx="8715375" cy="24269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字符串格式化的语法</a:t>
            </a:r>
            <a:r>
              <a:rPr lang="en-US" altLang="zh-CN"/>
              <a:t>?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"%</a:t>
            </a:r>
            <a:r>
              <a:rPr lang="zh-CN" altLang="en-US" sz="1400"/>
              <a:t>占位符</a:t>
            </a:r>
            <a:r>
              <a:rPr lang="en-US" altLang="zh-CN" sz="1400"/>
              <a:t>" % </a:t>
            </a:r>
            <a:r>
              <a:rPr lang="zh-CN" altLang="en-US" sz="1400"/>
              <a:t>变量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/>
              <a:t>常用占位符有哪</a:t>
            </a:r>
            <a:r>
              <a:rPr lang="en-US" altLang="zh-CN"/>
              <a:t>3</a:t>
            </a:r>
            <a:r>
              <a:rPr lang="zh-CN" altLang="en-US"/>
              <a:t>个？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字符串：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整数</a:t>
            </a:r>
            <a:r>
              <a:rPr lang="en-US" altLang="zh-CN" sz="1400"/>
              <a:t>: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浮点数</a:t>
            </a:r>
            <a:r>
              <a:rPr lang="en-US" altLang="zh-CN" sz="1400"/>
              <a:t>: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6219190" y="3994785"/>
            <a:ext cx="414020" cy="3067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%s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9190" y="4492625"/>
            <a:ext cx="441960" cy="3067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%d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9190" y="4939665"/>
            <a:ext cx="391160" cy="3067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%f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1"/>
      <p:bldP spid="5" grpId="1"/>
      <p:bldP spid="3" grpId="2"/>
      <p:bldP spid="4" grpId="2"/>
      <p:bldP spid="5" grpId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  <a:endParaRPr lang="zh-CN" altLang="en-US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985" y="363156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 dirty="0">
                <a:sym typeface="+mn-ea"/>
              </a:rPr>
              <a:t>1. </a:t>
            </a:r>
            <a:r>
              <a:rPr lang="zh-CN" dirty="0">
                <a:sym typeface="+mn-ea"/>
              </a:rPr>
              <a:t>掌握字面量的含义</a:t>
            </a:r>
            <a:endParaRPr lang="zh-CN" dirty="0">
              <a:sym typeface="+mn-ea"/>
            </a:endParaRPr>
          </a:p>
          <a:p>
            <a:pPr marL="0" indent="0">
              <a:buNone/>
            </a:pPr>
            <a:r>
              <a:rPr lang="zh-CN" sz="1400" dirty="0">
                <a:sym typeface="+mn-ea"/>
              </a:rPr>
              <a:t>代码中，被写在代码中的固定的值，称之为字面量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2. </a:t>
            </a:r>
            <a:r>
              <a:rPr lang="zh-CN" altLang="en-US" dirty="0">
                <a:sym typeface="+mn-ea"/>
              </a:rPr>
              <a:t>常见的字面量类型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我们目前了解：整数、浮点数、字符串这三类即可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如何基于</a:t>
            </a:r>
            <a:r>
              <a:rPr lang="en-US" altLang="zh-CN" dirty="0">
                <a:sym typeface="+mn-ea"/>
              </a:rPr>
              <a:t>print</a:t>
            </a:r>
            <a:r>
              <a:rPr lang="zh-CN" altLang="en-US" dirty="0">
                <a:sym typeface="+mn-ea"/>
              </a:rPr>
              <a:t>语句完成各类字面量的输出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print(</a:t>
            </a:r>
            <a:r>
              <a:rPr lang="zh-CN" altLang="en-US" sz="1400" dirty="0">
                <a:sym typeface="+mn-ea"/>
              </a:rPr>
              <a:t>字面量</a:t>
            </a:r>
            <a:r>
              <a:rPr lang="en-US" altLang="zh-CN" sz="1400" dirty="0">
                <a:sym typeface="+mn-ea"/>
              </a:rPr>
              <a:t>)</a:t>
            </a:r>
            <a:r>
              <a:rPr lang="zh-CN" altLang="en-US" sz="1400" dirty="0">
                <a:sym typeface="+mn-ea"/>
              </a:rPr>
              <a:t>，如：</a:t>
            </a:r>
            <a:endParaRPr lang="zh-CN" altLang="en-US" sz="14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print(10)</a:t>
            </a:r>
            <a:r>
              <a:rPr lang="zh-CN" altLang="en-US" sz="1400" dirty="0">
                <a:sym typeface="+mn-ea"/>
              </a:rPr>
              <a:t>，输出整数</a:t>
            </a:r>
            <a:r>
              <a:rPr lang="en-US" altLang="zh-CN" sz="1400" dirty="0">
                <a:sym typeface="+mn-ea"/>
              </a:rPr>
              <a:t>10</a:t>
            </a:r>
            <a:endParaRPr lang="en-US" altLang="zh-CN" sz="14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print(13.14)</a:t>
            </a:r>
            <a:r>
              <a:rPr lang="zh-CN" altLang="en-US" sz="1400" dirty="0">
                <a:sym typeface="+mn-ea"/>
              </a:rPr>
              <a:t>，输出浮点数</a:t>
            </a:r>
            <a:r>
              <a:rPr lang="en-US" altLang="zh-CN" sz="1400" dirty="0">
                <a:sym typeface="+mn-ea"/>
              </a:rPr>
              <a:t>13.14</a:t>
            </a:r>
            <a:endParaRPr lang="en-US" altLang="zh-CN" sz="14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print("黑马程序员")</a:t>
            </a:r>
            <a:r>
              <a:rPr lang="zh-CN" altLang="en-US" sz="1400" dirty="0">
                <a:sym typeface="+mn-ea"/>
              </a:rPr>
              <a:t>，输出字符串：黑马程序员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掌握格式化字符串的过程中做数字的精度控制</a:t>
            </a:r>
            <a:endParaRPr 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如下代码，完成字符串、整数、浮点数，三种不同类型变量的占位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2120900"/>
            <a:ext cx="8715375" cy="2426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4547870"/>
            <a:ext cx="2086610" cy="208661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2696845" y="4999990"/>
            <a:ext cx="7559675" cy="14605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细心的同学可能会发现：</a:t>
            </a:r>
            <a:endParaRPr lang="zh-CN" altLang="en-US"/>
          </a:p>
          <a:p>
            <a:r>
              <a:rPr lang="zh-CN" altLang="en-US"/>
              <a:t>浮点数</a:t>
            </a:r>
            <a:r>
              <a:rPr lang="en-US" altLang="zh-CN"/>
              <a:t>19.99</a:t>
            </a:r>
            <a:r>
              <a:rPr lang="zh-CN" altLang="en-US"/>
              <a:t>，变成了</a:t>
            </a:r>
            <a:r>
              <a:rPr lang="en-US" altLang="zh-CN"/>
              <a:t>19.990000</a:t>
            </a:r>
            <a:r>
              <a:rPr lang="zh-CN" altLang="en-US"/>
              <a:t>输出</a:t>
            </a:r>
            <a:endParaRPr lang="zh-CN" altLang="en-US"/>
          </a:p>
          <a:p>
            <a:r>
              <a:rPr lang="zh-CN" altLang="en-US"/>
              <a:t>这里我们就要讲解一下，字符串格式化之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数字精度控制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数字精度控制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我们可以使用辅助符号"m.n"来控制数据的宽度和精度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</a:t>
            </a:r>
            <a:r>
              <a:rPr lang="zh-CN" altLang="en-US"/>
              <a:t>，控制宽度，要求是数字（</a:t>
            </a:r>
            <a:r>
              <a:rPr lang="zh-CN" altLang="en-US">
                <a:solidFill>
                  <a:srgbClr val="FF0000"/>
                </a:solidFill>
              </a:rPr>
              <a:t>很少使用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设置的宽度小于数字自身，不生效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.n</a:t>
            </a:r>
            <a:r>
              <a:rPr lang="zh-CN" altLang="en-US"/>
              <a:t>，控制小数点精度，要求是数字，</a:t>
            </a:r>
            <a:r>
              <a:rPr lang="zh-CN" altLang="en-US">
                <a:solidFill>
                  <a:srgbClr val="FF0000"/>
                </a:solidFill>
              </a:rPr>
              <a:t>会进行小数的四舍五入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%5d</a:t>
            </a:r>
            <a:r>
              <a:rPr lang="zh-CN" altLang="en-US"/>
              <a:t>：表示将整数的宽度控制在</a:t>
            </a:r>
            <a:r>
              <a:rPr lang="en-US" altLang="zh-CN"/>
              <a:t>5</a:t>
            </a:r>
            <a:r>
              <a:rPr lang="zh-CN" altLang="en-US"/>
              <a:t>位，如数字</a:t>
            </a:r>
            <a:r>
              <a:rPr lang="en-US" altLang="zh-CN"/>
              <a:t>11</a:t>
            </a:r>
            <a:r>
              <a:rPr lang="zh-CN" altLang="en-US"/>
              <a:t>，被设置为</a:t>
            </a:r>
            <a:r>
              <a:rPr lang="en-US" altLang="zh-CN"/>
              <a:t>5d</a:t>
            </a:r>
            <a:r>
              <a:rPr lang="zh-CN" altLang="en-US"/>
              <a:t>，就会变成：</a:t>
            </a:r>
            <a:r>
              <a:rPr lang="en-US" altLang="zh-CN"/>
              <a:t>[</a:t>
            </a:r>
            <a:r>
              <a:rPr lang="zh-CN" altLang="en-US"/>
              <a:t>空格</a:t>
            </a:r>
            <a:r>
              <a:rPr lang="en-US" altLang="zh-CN"/>
              <a:t>][</a:t>
            </a:r>
            <a:r>
              <a:rPr lang="zh-CN" altLang="en-US"/>
              <a:t>空格</a:t>
            </a:r>
            <a:r>
              <a:rPr lang="en-US" altLang="zh-CN"/>
              <a:t>][</a:t>
            </a:r>
            <a:r>
              <a:rPr lang="zh-CN" altLang="en-US"/>
              <a:t>空格</a:t>
            </a:r>
            <a:r>
              <a:rPr lang="en-US" altLang="zh-CN"/>
              <a:t>]11</a:t>
            </a:r>
            <a:r>
              <a:rPr lang="zh-CN" altLang="en-US"/>
              <a:t>，用三个空格补足宽度。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%5.2f</a:t>
            </a:r>
            <a:r>
              <a:rPr lang="zh-CN" altLang="en-US"/>
              <a:t>：表示将宽度控制为</a:t>
            </a:r>
            <a:r>
              <a:rPr lang="en-US" altLang="zh-CN"/>
              <a:t>5</a:t>
            </a:r>
            <a:r>
              <a:rPr lang="zh-CN" altLang="en-US"/>
              <a:t>，将小数点精度设置为</a:t>
            </a:r>
            <a:r>
              <a:rPr lang="en-US" altLang="zh-CN"/>
              <a:t>2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     </a:t>
            </a:r>
            <a:r>
              <a:rPr lang="zh-CN" altLang="en-US"/>
              <a:t>小数点和小数部分也算入宽度计算。如，对</a:t>
            </a:r>
            <a:r>
              <a:rPr lang="en-US" altLang="zh-CN"/>
              <a:t>11.345</a:t>
            </a:r>
            <a:r>
              <a:rPr lang="zh-CN" altLang="en-US"/>
              <a:t>设置了</a:t>
            </a:r>
            <a:r>
              <a:rPr lang="en-US" altLang="zh-CN"/>
              <a:t>%7.2f </a:t>
            </a:r>
            <a:r>
              <a:rPr lang="zh-CN" altLang="en-US"/>
              <a:t>后，结果是：</a:t>
            </a:r>
            <a:r>
              <a:rPr lang="en-US" altLang="zh-CN"/>
              <a:t>[</a:t>
            </a:r>
            <a:r>
              <a:rPr lang="zh-CN" altLang="en-US"/>
              <a:t>空格</a:t>
            </a:r>
            <a:r>
              <a:rPr lang="en-US" altLang="zh-CN"/>
              <a:t>][</a:t>
            </a:r>
            <a:r>
              <a:rPr lang="zh-CN" altLang="en-US"/>
              <a:t>空格</a:t>
            </a:r>
            <a:r>
              <a:rPr lang="en-US" altLang="zh-CN"/>
              <a:t>]11.35</a:t>
            </a:r>
            <a:r>
              <a:rPr lang="zh-CN" altLang="en-US"/>
              <a:t>。</a:t>
            </a:r>
            <a:r>
              <a:rPr lang="en-US" altLang="zh-CN"/>
              <a:t>2</a:t>
            </a:r>
            <a:r>
              <a:rPr lang="zh-CN" altLang="en-US"/>
              <a:t>个空格补足宽度，小数部分限制</a:t>
            </a:r>
            <a:r>
              <a:rPr lang="en-US" altLang="zh-CN"/>
              <a:t>2</a:t>
            </a:r>
            <a:r>
              <a:rPr lang="zh-CN" altLang="en-US"/>
              <a:t>位精度后，四舍五入为</a:t>
            </a:r>
            <a:r>
              <a:rPr lang="en-US" altLang="zh-CN"/>
              <a:t> .35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%.2f</a:t>
            </a:r>
            <a:r>
              <a:rPr lang="zh-CN" altLang="en-US"/>
              <a:t>：表示不限制宽度，只设置小数点精度为</a:t>
            </a:r>
            <a:r>
              <a:rPr lang="en-US" altLang="zh-CN"/>
              <a:t>2</a:t>
            </a:r>
            <a:r>
              <a:rPr lang="zh-CN" altLang="en-US"/>
              <a:t>，如</a:t>
            </a:r>
            <a:r>
              <a:rPr lang="en-US" altLang="zh-CN"/>
              <a:t>11.345</a:t>
            </a:r>
            <a:r>
              <a:rPr lang="zh-CN" altLang="en-US"/>
              <a:t>设置</a:t>
            </a:r>
            <a:r>
              <a:rPr lang="en-US" altLang="zh-CN"/>
              <a:t>%.2f</a:t>
            </a:r>
            <a:r>
              <a:rPr lang="zh-CN" altLang="en-US"/>
              <a:t>后，结果是</a:t>
            </a:r>
            <a:r>
              <a:rPr lang="en-US" altLang="zh-CN"/>
              <a:t>11.35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数字精度控制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体验一下如下代码的快乐吧。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2168525"/>
            <a:ext cx="6296660" cy="2819400"/>
          </a:xfrm>
          <a:prstGeom prst="rect">
            <a:avLst/>
          </a:prstGeom>
        </p:spPr>
      </p:pic>
      <p:pic>
        <p:nvPicPr>
          <p:cNvPr id="5" name="图片 4" descr="01 (10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330" y="2232025"/>
            <a:ext cx="2393950" cy="239395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8452485" y="4625975"/>
            <a:ext cx="2708275" cy="10680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solidFill>
                  <a:srgbClr val="FF0000"/>
                </a:solidFill>
              </a:rPr>
              <a:t>既快乐又神奇吧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7" name="图片 6" descr="01 (10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345" y="2232025"/>
            <a:ext cx="2393950" cy="239395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8445500" y="4625975"/>
            <a:ext cx="2708275" cy="10680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solidFill>
                  <a:srgbClr val="FF0000"/>
                </a:solidFill>
              </a:rPr>
              <a:t>既快乐又神奇吧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精度控制的语法是：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m.n</a:t>
            </a:r>
            <a:r>
              <a:rPr lang="zh-CN" altLang="en-US" sz="1400"/>
              <a:t>的形式控制，如</a:t>
            </a:r>
            <a:r>
              <a:rPr lang="en-US" altLang="zh-CN" sz="1400"/>
              <a:t>%5d</a:t>
            </a:r>
            <a:r>
              <a:rPr lang="zh-CN" altLang="en-US" sz="1400"/>
              <a:t>、</a:t>
            </a:r>
            <a:r>
              <a:rPr lang="en-US" altLang="zh-CN" sz="1400"/>
              <a:t>%5.2f</a:t>
            </a:r>
            <a:r>
              <a:rPr lang="zh-CN" altLang="en-US" sz="1400"/>
              <a:t>、</a:t>
            </a:r>
            <a:r>
              <a:rPr lang="en-US" altLang="zh-CN" sz="1400"/>
              <a:t>%.2f</a:t>
            </a:r>
            <a:endParaRPr lang="en-US" altLang="zh-CN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</a:t>
            </a:r>
            <a:r>
              <a:rPr lang="zh-CN" altLang="en-US" sz="1400"/>
              <a:t>和</a:t>
            </a:r>
            <a:r>
              <a:rPr lang="en-US" altLang="zh-CN" sz="1400"/>
              <a:t>.n</a:t>
            </a:r>
            <a:r>
              <a:rPr lang="zh-CN" altLang="en-US" sz="1400"/>
              <a:t>均可省略</a:t>
            </a:r>
            <a:endParaRPr lang="zh-CN" altLang="en-US" sz="1400"/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2. 如果m比数字本身宽度还小，会发生什么事？</a:t>
            </a:r>
            <a:endParaRPr lang="zh-CN" altLang="en-US" sz="18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</a:t>
            </a:r>
            <a:r>
              <a:rPr lang="zh-CN" altLang="en-US" sz="1400"/>
              <a:t>不生效</a:t>
            </a:r>
            <a:endParaRPr lang="zh-CN" altLang="en-US" sz="1400"/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.n会对小数部分做精度限制，同时：？</a:t>
            </a:r>
            <a:endParaRPr lang="zh-CN" altLang="en-US" sz="18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会对小数部分做四舍五入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985" y="42449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掌握快速字符串格式化的方式</a:t>
            </a:r>
            <a:endParaRPr 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快速写法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目前通过</a:t>
            </a:r>
            <a:r>
              <a:rPr lang="en-US" altLang="zh-CN"/>
              <a:t>%</a:t>
            </a:r>
            <a:r>
              <a:rPr lang="zh-CN" altLang="en-US"/>
              <a:t>符号占位已经很方便了，还能进行精度控制。</a:t>
            </a:r>
            <a:endParaRPr lang="zh-CN" altLang="en-US"/>
          </a:p>
          <a:p>
            <a:r>
              <a:rPr lang="zh-CN" altLang="en-US"/>
              <a:t>可是追求效率和优雅的</a:t>
            </a:r>
            <a:r>
              <a:rPr lang="en-US" altLang="zh-CN"/>
              <a:t>Python</a:t>
            </a:r>
            <a:r>
              <a:rPr lang="zh-CN" altLang="en-US"/>
              <a:t>，是否有更加优雅的方式解决问题呢？</a:t>
            </a:r>
            <a:endParaRPr lang="zh-CN" altLang="en-US"/>
          </a:p>
        </p:txBody>
      </p:sp>
      <p:pic>
        <p:nvPicPr>
          <p:cNvPr id="4" name="图片 3" descr="01 (1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2334260"/>
            <a:ext cx="3221355" cy="3221355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3088005" y="2951480"/>
            <a:ext cx="5335905" cy="21043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chemeClr val="tx1"/>
                </a:solidFill>
              </a:rPr>
              <a:t>那当然：</a:t>
            </a:r>
            <a:r>
              <a:rPr lang="zh-CN">
                <a:solidFill>
                  <a:srgbClr val="FF0000"/>
                </a:solidFill>
              </a:rPr>
              <a:t>有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chemeClr val="tx1"/>
                </a:solidFill>
              </a:rPr>
              <a:t>通过语法：</a:t>
            </a:r>
            <a:r>
              <a:rPr>
                <a:solidFill>
                  <a:schemeClr val="tx1"/>
                </a:solidFill>
              </a:rPr>
              <a:t>f"内容{变量}"</a:t>
            </a:r>
            <a:r>
              <a:rPr lang="zh-CN">
                <a:solidFill>
                  <a:schemeClr val="tx1"/>
                </a:solidFill>
              </a:rPr>
              <a:t>的格式来快速格式化</a:t>
            </a:r>
            <a:endParaRPr>
              <a:solidFill>
                <a:schemeClr val="tx1"/>
              </a:solidFill>
            </a:endParaRPr>
          </a:p>
          <a:p>
            <a:r>
              <a:rPr lang="zh-CN">
                <a:solidFill>
                  <a:schemeClr val="tx1"/>
                </a:solidFill>
              </a:rPr>
              <a:t>看如下代码</a:t>
            </a:r>
            <a:endParaRPr lang="zh-CN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05" y="4222115"/>
            <a:ext cx="5833745" cy="1654175"/>
          </a:xfrm>
          <a:prstGeom prst="rect">
            <a:avLst/>
          </a:prstGeom>
        </p:spPr>
      </p:pic>
      <p:pic>
        <p:nvPicPr>
          <p:cNvPr id="9" name="图片 8" descr="31393938393834313b31393939353234343bd7a2d2e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2130" y="2527300"/>
            <a:ext cx="914400" cy="91440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8921750" y="3472180"/>
            <a:ext cx="4127500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rgbClr val="FF0000"/>
                </a:solidFill>
              </a:rPr>
              <a:t>这种写法不做精度控制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也不理会类型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适用于快速格式化字符串</a:t>
            </a:r>
            <a:endParaRPr 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/>
              <a:t>可以通过</a:t>
            </a:r>
            <a:endParaRPr lang="zh-CN"/>
          </a:p>
          <a:p>
            <a:pPr marL="0" indent="0">
              <a:buNone/>
            </a:pPr>
            <a:r>
              <a:rPr lang="en-US" altLang="zh-CN"/>
              <a:t>f”{</a:t>
            </a:r>
            <a:r>
              <a:rPr lang="zh-CN" altLang="en-US"/>
              <a:t>变量</a:t>
            </a:r>
            <a:r>
              <a:rPr lang="en-US" altLang="zh-CN"/>
              <a:t>}  {</a:t>
            </a:r>
            <a:r>
              <a:rPr lang="zh-CN" altLang="en-US"/>
              <a:t>变量</a:t>
            </a:r>
            <a:r>
              <a:rPr lang="en-US" altLang="zh-CN"/>
              <a:t>}”</a:t>
            </a:r>
            <a:r>
              <a:rPr lang="zh-CN" altLang="en-US"/>
              <a:t>的方式进行快速格式化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这种方式：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不理会类型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不做精度控制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适合对精度没有要求的时候快速使用</a:t>
            </a:r>
            <a:endParaRPr lang="en-US" altLang="zh-C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865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985" y="488696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注释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  <a:endParaRPr lang="zh-CN" altLang="en-US" sz="1600" dirty="0">
              <a:sym typeface="+mn-ea"/>
            </a:endParaRP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14312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了解什么是表达式</a:t>
            </a:r>
            <a:endParaRPr lang="zh-CN" dirty="0">
              <a:solidFill>
                <a:srgbClr val="AD2A26"/>
              </a:solidFill>
            </a:endParaRPr>
          </a:p>
          <a:p>
            <a:r>
              <a:rPr lang="zh-CN" dirty="0">
                <a:solidFill>
                  <a:srgbClr val="AD2A26"/>
                </a:solidFill>
              </a:rPr>
              <a:t>掌握对表达式进行字符串格式化</a:t>
            </a:r>
            <a:endParaRPr 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表达式的格式化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刚刚的演示，都是基于变量的。</a:t>
            </a:r>
            <a:endParaRPr lang="zh-CN" altLang="en-US"/>
          </a:p>
          <a:p>
            <a:r>
              <a:rPr lang="zh-CN" altLang="en-US"/>
              <a:t>可是，我想更加优雅些，少写点代码，直接对</a:t>
            </a:r>
            <a:r>
              <a:rPr lang="en-US" altLang="zh-CN"/>
              <a:t>“</a:t>
            </a:r>
            <a:r>
              <a:rPr lang="zh-CN" altLang="en-US"/>
              <a:t>表达式</a:t>
            </a:r>
            <a:r>
              <a:rPr lang="en-US" altLang="zh-CN"/>
              <a:t>”</a:t>
            </a:r>
            <a:r>
              <a:rPr lang="zh-CN" altLang="en-US"/>
              <a:t>进行格式化是否可行呢？</a:t>
            </a:r>
            <a:endParaRPr lang="zh-CN" altLang="en-US"/>
          </a:p>
          <a:p>
            <a:r>
              <a:rPr lang="zh-CN" altLang="en-US"/>
              <a:t>那么，我们先了解一下什么是表达式。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表达式：一条具有明确执行结果的代码语句</a:t>
            </a:r>
            <a:endParaRPr lang="zh-CN" altLang="en-US"/>
          </a:p>
          <a:p>
            <a:r>
              <a:rPr lang="zh-CN" altLang="en-US"/>
              <a:t>如：</a:t>
            </a:r>
            <a:endParaRPr lang="zh-CN" altLang="en-US"/>
          </a:p>
          <a:p>
            <a:r>
              <a:rPr lang="en-US" altLang="zh-CN"/>
              <a:t>1 + 1</a:t>
            </a:r>
            <a:r>
              <a:rPr lang="zh-CN" altLang="en-US"/>
              <a:t>、</a:t>
            </a:r>
            <a:r>
              <a:rPr lang="en-US" altLang="zh-CN"/>
              <a:t>5 * 2</a:t>
            </a:r>
            <a:r>
              <a:rPr lang="zh-CN" altLang="en-US"/>
              <a:t>，就是表达式，因为有具体的结果，结果是一个数字</a:t>
            </a:r>
            <a:endParaRPr lang="zh-CN" altLang="en-US"/>
          </a:p>
          <a:p>
            <a:r>
              <a:rPr lang="zh-CN" altLang="en-US"/>
              <a:t>又或者，常见的变量定义：</a:t>
            </a:r>
            <a:endParaRPr lang="zh-CN" altLang="en-US"/>
          </a:p>
          <a:p>
            <a:r>
              <a:rPr lang="en-US" altLang="zh-CN"/>
              <a:t>name = 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张三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en-US" altLang="zh-CN"/>
              <a:t>     age = </a:t>
            </a:r>
            <a:r>
              <a:rPr lang="en-US" altLang="zh-CN">
                <a:solidFill>
                  <a:srgbClr val="FF0000"/>
                </a:solidFill>
              </a:rPr>
              <a:t>11 + 11</a:t>
            </a:r>
            <a:endParaRPr lang="en-US" altLang="zh-CN"/>
          </a:p>
          <a:p>
            <a:r>
              <a:rPr lang="zh-CN" altLang="en-US"/>
              <a:t>等号右侧的都是表达式呢，因为它们有具体的结果，结果赋值给了等号左侧的变量。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表达式的格式化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那么，对于字符串格式化，能否直接格式化一个表达式呢？</a:t>
            </a:r>
            <a:endParaRPr lang="zh-CN" altLang="en-US"/>
          </a:p>
          <a:p>
            <a:r>
              <a:rPr lang="zh-CN" altLang="en-US"/>
              <a:t>可以，上代码：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在无需使用变量进行数据存储的时候，可以直接格式化表达式，简化代码哦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2466975"/>
            <a:ext cx="6216650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 sz="1600"/>
              <a:t>1. </a:t>
            </a:r>
            <a:r>
              <a:rPr lang="zh-CN" altLang="en-US" sz="1600"/>
              <a:t>表达式是什么？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200"/>
              <a:t>表达式就是一个具有明确结果的代码语句，如</a:t>
            </a:r>
            <a:r>
              <a:rPr lang="en-US" altLang="zh-CN" sz="1200"/>
              <a:t> 1 + 1</a:t>
            </a:r>
            <a:r>
              <a:rPr lang="zh-CN" altLang="en-US" sz="1200"/>
              <a:t>、</a:t>
            </a:r>
            <a:r>
              <a:rPr lang="en-US" altLang="zh-CN" sz="1200"/>
              <a:t>type(“</a:t>
            </a:r>
            <a:r>
              <a:rPr lang="zh-CN" altLang="en-US" sz="1200"/>
              <a:t>字符串</a:t>
            </a:r>
            <a:r>
              <a:rPr lang="en-US" altLang="zh-CN" sz="1200"/>
              <a:t>”)</a:t>
            </a:r>
            <a:r>
              <a:rPr lang="zh-CN" altLang="en-US" sz="1200"/>
              <a:t>、</a:t>
            </a:r>
            <a:r>
              <a:rPr lang="en-US" altLang="zh-CN" sz="1200"/>
              <a:t>3 * 5</a:t>
            </a:r>
            <a:r>
              <a:rPr lang="zh-CN" altLang="en-US" sz="1200"/>
              <a:t>等</a:t>
            </a:r>
            <a:endParaRPr lang="en-US" altLang="zh-CN" sz="1200"/>
          </a:p>
          <a:p>
            <a:pPr marL="0" indent="0">
              <a:buNone/>
            </a:pPr>
            <a:r>
              <a:rPr lang="zh-CN" altLang="en-US" sz="1200"/>
              <a:t>在变量定义的时候，如</a:t>
            </a:r>
            <a:r>
              <a:rPr lang="en-US" altLang="zh-CN" sz="1200"/>
              <a:t> age = 11 + 11</a:t>
            </a:r>
            <a:r>
              <a:rPr lang="zh-CN" altLang="en-US" sz="1200"/>
              <a:t>，等号右侧的就是表达式，也就是有具体的结果，将结果赋值给了等号左侧的变量</a:t>
            </a:r>
            <a:endParaRPr lang="zh-CN" altLang="en-US" sz="1200"/>
          </a:p>
          <a:p>
            <a:pPr marL="0" algn="l">
              <a:buNone/>
            </a:pPr>
            <a:r>
              <a:rPr lang="zh-CN" altLang="en-US" sz="1600">
                <a:sym typeface="+mn-ea"/>
              </a:rPr>
              <a:t>2. 如何格式化表达式？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>
                <a:solidFill>
                  <a:srgbClr val="FF0000"/>
                </a:solidFill>
              </a:rPr>
              <a:t>f"{表达式}"</a:t>
            </a:r>
            <a:endParaRPr sz="120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>
                <a:solidFill>
                  <a:srgbClr val="FF0000"/>
                </a:solidFill>
              </a:rPr>
              <a:t>"%s\%d\%f" % (表达式、表达式、表达式）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股价计算小程序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sz="1200"/>
              <a:t>定义如下变量：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name</a:t>
            </a:r>
            <a:r>
              <a:rPr lang="zh-CN" altLang="en-US" sz="1200"/>
              <a:t>，公司名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stock_price</a:t>
            </a:r>
            <a:r>
              <a:rPr lang="zh-CN" altLang="en-US" sz="1200"/>
              <a:t>，当前股价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stock_code</a:t>
            </a:r>
            <a:r>
              <a:rPr lang="zh-CN" altLang="en-US" sz="1200"/>
              <a:t>，股票代码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stock_price_daily_growth_factor</a:t>
            </a:r>
            <a:r>
              <a:rPr lang="zh-CN" altLang="en-US" sz="1200"/>
              <a:t>，股票每日增长系数，浮点数类型，比如</a:t>
            </a:r>
            <a:r>
              <a:rPr lang="en-US" altLang="zh-CN" sz="1200"/>
              <a:t>1.2</a:t>
            </a:r>
            <a:endParaRPr lang="en-US" altLang="zh-CN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growth_days</a:t>
            </a:r>
            <a:r>
              <a:rPr lang="zh-CN" altLang="en-US" sz="1200"/>
              <a:t>，增长天数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 sz="1200"/>
              <a:t>计算，经过</a:t>
            </a:r>
            <a:r>
              <a:rPr lang="en-US" altLang="zh-CN" sz="1200">
                <a:sym typeface="+mn-ea"/>
              </a:rPr>
              <a:t>growth_days</a:t>
            </a:r>
            <a:r>
              <a:rPr lang="zh-CN" altLang="en-US" sz="1200">
                <a:sym typeface="+mn-ea"/>
              </a:rPr>
              <a:t>天的增长后，股价达到了多少钱</a:t>
            </a: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使用字符串格式化进行输出，如果是浮点数，要求小数点精度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位数。</a:t>
            </a: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示例输出：</a:t>
            </a: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红色框框都是变量，要使用格式化的方式拼接进去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提示，可以使用：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当前股价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增长系数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**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增长天数，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用来计算最终股价哦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如，股价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19.99 *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系数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1.2 ** 7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天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= 71.62778419199998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，小数点现在精度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位后结果：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71.63</a:t>
            </a:r>
            <a:endParaRPr lang="en-US" altLang="zh-CN" sz="1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9420" y="4194175"/>
            <a:ext cx="8778875" cy="955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242820" y="5855970"/>
            <a:ext cx="7339965" cy="6540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  <a:endParaRPr lang="zh-CN" altLang="en-US" sz="1600" dirty="0">
              <a:sym typeface="+mn-ea"/>
            </a:endParaRP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数据输入</a:t>
            </a:r>
            <a:endParaRPr lang="zh-CN" sz="1600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6925" y="5185410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input</a:t>
            </a:r>
            <a:r>
              <a:rPr lang="zh-CN" altLang="en-US" dirty="0">
                <a:solidFill>
                  <a:schemeClr val="tx1"/>
                </a:solidFill>
              </a:rPr>
              <a:t>语句（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函数</a:t>
            </a:r>
            <a:r>
              <a:rPr lang="zh-CN" altLang="en-US" dirty="0">
                <a:solidFill>
                  <a:schemeClr val="tx1"/>
                </a:solidFill>
              </a:rPr>
              <a:t>）的使用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获取键盘输入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68730" y="1656080"/>
            <a:ext cx="10140950" cy="4219575"/>
          </a:xfrm>
        </p:spPr>
        <p:txBody>
          <a:bodyPr/>
          <a:p>
            <a:r>
              <a:rPr lang="zh-CN" altLang="en-US"/>
              <a:t>试想一下，我们经常遇到过程序需要我们输入信息的场景。</a:t>
            </a:r>
            <a:endParaRPr lang="zh-CN" altLang="en-US"/>
          </a:p>
          <a:p>
            <a:r>
              <a:rPr lang="zh-CN" altLang="en-US"/>
              <a:t>比如：银行取钱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3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6755" y="1194435"/>
            <a:ext cx="2401570" cy="2401570"/>
          </a:xfrm>
          <a:prstGeom prst="rect">
            <a:avLst/>
          </a:prstGeom>
        </p:spPr>
      </p:pic>
      <p:pic>
        <p:nvPicPr>
          <p:cNvPr id="6" name="图片 5" descr="32313538373531373b32313538393438333bd2f8d0d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7155" y="3064510"/>
            <a:ext cx="1402715" cy="1402715"/>
          </a:xfrm>
          <a:prstGeom prst="rect">
            <a:avLst/>
          </a:prstGeom>
        </p:spPr>
      </p:pic>
      <p:pic>
        <p:nvPicPr>
          <p:cNvPr id="8" name="图片 7" descr="32313534373335333b32313534373335313bbcfcc5cc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9495" y="3040380"/>
            <a:ext cx="1450340" cy="1450340"/>
          </a:xfrm>
          <a:prstGeom prst="rect">
            <a:avLst/>
          </a:prstGeom>
        </p:spPr>
      </p:pic>
      <p:pic>
        <p:nvPicPr>
          <p:cNvPr id="10" name="图片 9" descr="343637373336393b343637373437383bc7a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9460" y="3011170"/>
            <a:ext cx="1508760" cy="1508760"/>
          </a:xfrm>
          <a:prstGeom prst="rect">
            <a:avLst/>
          </a:prstGeom>
        </p:spPr>
      </p:pic>
      <p:sp>
        <p:nvSpPr>
          <p:cNvPr id="11" name="燕尾形箭头 10"/>
          <p:cNvSpPr/>
          <p:nvPr/>
        </p:nvSpPr>
        <p:spPr>
          <a:xfrm>
            <a:off x="7039610" y="3666490"/>
            <a:ext cx="600710" cy="351155"/>
          </a:xfrm>
          <a:prstGeom prst="notch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燕尾形箭头 11"/>
          <p:cNvSpPr/>
          <p:nvPr/>
        </p:nvSpPr>
        <p:spPr>
          <a:xfrm>
            <a:off x="3509010" y="3655060"/>
            <a:ext cx="600710" cy="351155"/>
          </a:xfrm>
          <a:prstGeom prst="notch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2677795" y="4863465"/>
            <a:ext cx="5793105" cy="6254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/>
              <a:t>如何在</a:t>
            </a:r>
            <a:r>
              <a:rPr lang="en-US" altLang="zh-CN" sz="2000"/>
              <a:t>Python</a:t>
            </a:r>
            <a:r>
              <a:rPr lang="zh-CN" altLang="en-US" sz="2000"/>
              <a:t>中做到读取键盘输入的内容呢？</a:t>
            </a:r>
            <a:endParaRPr lang="zh-CN" altLang="en-US" sz="2000"/>
          </a:p>
          <a:p>
            <a:pPr algn="ctr"/>
            <a:r>
              <a:rPr lang="zh-CN" altLang="en-US" sz="2000"/>
              <a:t>这里就要请出</a:t>
            </a:r>
            <a:r>
              <a:rPr lang="en-US" altLang="zh-CN" sz="2000"/>
              <a:t>input</a:t>
            </a:r>
            <a:r>
              <a:rPr lang="zh-CN" altLang="en-US" sz="2000"/>
              <a:t>语句了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11" grpId="0" bldLvl="0" animBg="1"/>
      <p:bldP spid="11" grpId="1" animBg="1"/>
      <p:bldP spid="13" grpId="0"/>
      <p:bldP spid="13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input</a:t>
            </a:r>
            <a:r>
              <a:t>语句（函数）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我们前面学习过</a:t>
            </a:r>
            <a:r>
              <a:rPr lang="en-US" altLang="zh-CN"/>
              <a:t>print</a:t>
            </a:r>
            <a:r>
              <a:rPr lang="zh-CN" altLang="en-US"/>
              <a:t>语句（函数），可以完成将内容（字面量、变量等）输出到屏幕上。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Python</a:t>
            </a:r>
            <a:r>
              <a:rPr lang="zh-CN" altLang="en-US"/>
              <a:t>中，与之对应的还有一个</a:t>
            </a:r>
            <a:r>
              <a:rPr lang="en-US" altLang="zh-CN"/>
              <a:t>input</a:t>
            </a:r>
            <a:r>
              <a:rPr lang="zh-CN" altLang="en-US"/>
              <a:t>语句，用来获取键盘输入。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数据输出：</a:t>
            </a:r>
            <a:r>
              <a:rPr lang="en-US" altLang="zh-CN"/>
              <a:t>print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数据输入：</a:t>
            </a:r>
            <a:r>
              <a:rPr lang="en-US" altLang="zh-CN"/>
              <a:t>input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使用上也非常简单：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input()</a:t>
            </a:r>
            <a:r>
              <a:rPr lang="zh-CN" altLang="en-US"/>
              <a:t>语句可以从键盘获取输入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使用一个变量接收（存储）</a:t>
            </a:r>
            <a:r>
              <a:rPr lang="en-US" altLang="zh-CN"/>
              <a:t>input</a:t>
            </a:r>
            <a:r>
              <a:rPr lang="zh-CN" altLang="en-US"/>
              <a:t>语句获取的键盘输入数据即可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35" y="4572635"/>
            <a:ext cx="3686810" cy="2054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660" y="4722495"/>
            <a:ext cx="1831340" cy="183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input</a:t>
            </a:r>
            <a:r>
              <a:t>语句（函数）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在前面的代码中，输出</a:t>
            </a:r>
            <a:r>
              <a:rPr lang="en-US" altLang="zh-CN"/>
              <a:t>”</a:t>
            </a:r>
            <a:r>
              <a:rPr lang="zh-CN" altLang="en-US"/>
              <a:t>请告诉我你是谁？</a:t>
            </a:r>
            <a:r>
              <a:rPr lang="en-US" altLang="zh-CN"/>
              <a:t>“</a:t>
            </a:r>
            <a:r>
              <a:rPr lang="zh-CN" altLang="en-US"/>
              <a:t>的</a:t>
            </a:r>
            <a:r>
              <a:rPr lang="en-US" altLang="zh-CN"/>
              <a:t>print</a:t>
            </a:r>
            <a:r>
              <a:rPr lang="zh-CN" altLang="en-US"/>
              <a:t>语句其实是多余的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input()</a:t>
            </a:r>
            <a:r>
              <a:rPr lang="zh-CN" altLang="en-US"/>
              <a:t>语句其实是可以在要求使用者输入内容前，输出提示内容的哦，方式如下：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如图，在</a:t>
            </a:r>
            <a:r>
              <a:rPr lang="en-US" altLang="zh-CN"/>
              <a:t>input</a:t>
            </a:r>
            <a:r>
              <a:rPr lang="zh-CN" altLang="en-US"/>
              <a:t>的括号内直接填入提示内容即可。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2157730"/>
            <a:ext cx="3848100" cy="946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3761105"/>
            <a:ext cx="2947035" cy="1715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0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780" y="4758055"/>
            <a:ext cx="1760220" cy="17602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0.xml><?xml version="1.0" encoding="utf-8"?>
<p:tagLst xmlns:p="http://schemas.openxmlformats.org/presentationml/2006/main">
  <p:tag name="KSO_WM_UNIT_TABLE_BEAUTIFY" val="smartTable{eb8c510d-52e0-4b3f-93b2-ea0223f1e3ee}"/>
</p:tagLst>
</file>

<file path=ppt/tags/tag11.xml><?xml version="1.0" encoding="utf-8"?>
<p:tagLst xmlns:p="http://schemas.openxmlformats.org/presentationml/2006/main">
  <p:tag name="COMMONDATA" val="eyJoZGlkIjoiZDkwMDBiMWYxNjc3MjczODJmOTVjMmY0OWZiN2Y3ODEifQ=="/>
</p:tagLst>
</file>

<file path=ppt/tags/tag2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3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4.xml><?xml version="1.0" encoding="utf-8"?>
<p:tagLst xmlns:p="http://schemas.openxmlformats.org/presentationml/2006/main">
  <p:tag name="KSO_WM_UNIT_PLACING_PICTURE_USER_VIEWPORT" val="{&quot;height&quot;:3050,&quot;width&quot;:2840}"/>
</p:tagLst>
</file>

<file path=ppt/tags/tag5.xml><?xml version="1.0" encoding="utf-8"?>
<p:tagLst xmlns:p="http://schemas.openxmlformats.org/presentationml/2006/main">
  <p:tag name="KSO_WM_UNIT_PLACING_PICTURE_USER_VIEWPORT" val="{&quot;height&quot;:2820,&quot;width&quot;:3000}"/>
</p:tagLst>
</file>

<file path=ppt/tags/tag6.xml><?xml version="1.0" encoding="utf-8"?>
<p:tagLst xmlns:p="http://schemas.openxmlformats.org/presentationml/2006/main">
  <p:tag name="KSO_WM_UNIT_TABLE_BEAUTIFY" val="smartTable{37ef8245-9a74-4662-9b07-0b6c945e05d4}"/>
</p:tagLst>
</file>

<file path=ppt/tags/tag7.xml><?xml version="1.0" encoding="utf-8"?>
<p:tagLst xmlns:p="http://schemas.openxmlformats.org/presentationml/2006/main">
  <p:tag name="KSO_WM_UNIT_TABLE_BEAUTIFY" val="smartTable{a3ef52e2-3ca2-46f8-b124-d21cef0b911f}"/>
</p:tagLst>
</file>

<file path=ppt/tags/tag8.xml><?xml version="1.0" encoding="utf-8"?>
<p:tagLst xmlns:p="http://schemas.openxmlformats.org/presentationml/2006/main">
  <p:tag name="KSO_WM_UNIT_TABLE_BEAUTIFY" val="smartTable{a3ef52e2-3ca2-46f8-b124-d21cef0b911f}"/>
  <p:tag name="TABLE_ENDDRAG_ORIGIN_RECT" val="298*105"/>
  <p:tag name="TABLE_ENDDRAG_RECT" val="437*220*298*105"/>
</p:tagLst>
</file>

<file path=ppt/tags/tag9.xml><?xml version="1.0" encoding="utf-8"?>
<p:tagLst xmlns:p="http://schemas.openxmlformats.org/presentationml/2006/main">
  <p:tag name="KSO_WM_UNIT_TABLE_BEAUTIFY" val="smartTable{7b67655c-0c72-44b7-8586-49837074b958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1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1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9893</Words>
  <Application>WPS 演示</Application>
  <PresentationFormat>宽屏</PresentationFormat>
  <Paragraphs>1219</Paragraphs>
  <Slides>105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29</vt:i4>
      </vt:variant>
      <vt:variant>
        <vt:lpstr>幻灯片标题</vt:lpstr>
      </vt:variant>
      <vt:variant>
        <vt:i4>105</vt:i4>
      </vt:variant>
    </vt:vector>
  </HeadingPairs>
  <TitlesOfParts>
    <vt:vector size="154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</vt:lpstr>
      <vt:lpstr>Segoe UI Light</vt:lpstr>
      <vt:lpstr>微软雅黑 Light</vt:lpstr>
      <vt:lpstr>华文楷体</vt:lpstr>
      <vt:lpstr>纤黑体</vt:lpstr>
      <vt:lpstr>Arial Unicode MS</vt:lpstr>
      <vt:lpstr>等线</vt:lpstr>
      <vt:lpstr>Consolas</vt:lpstr>
      <vt:lpstr>Helvetica Neue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7_学习目标</vt:lpstr>
      <vt:lpstr>1_正文设计方案</vt:lpstr>
      <vt:lpstr>8_学习目标</vt:lpstr>
      <vt:lpstr>9_学习目标</vt:lpstr>
      <vt:lpstr>10_学习目标</vt:lpstr>
      <vt:lpstr>2_正文设计方案</vt:lpstr>
      <vt:lpstr>11_学习目标</vt:lpstr>
      <vt:lpstr>12_学习目标</vt:lpstr>
      <vt:lpstr>13_学习目标</vt:lpstr>
      <vt:lpstr>14_学习目标</vt:lpstr>
      <vt:lpstr>15_学习目标</vt:lpstr>
      <vt:lpstr>3_正文设计方案</vt:lpstr>
      <vt:lpstr>16_学习目标</vt:lpstr>
      <vt:lpstr>17_学习目标</vt:lpstr>
      <vt:lpstr>18_学习目标</vt:lpstr>
      <vt:lpstr>19_学习目标</vt:lpstr>
      <vt:lpstr>Python基础语法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Python基础语法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javac</cp:lastModifiedBy>
  <cp:revision>1218</cp:revision>
  <dcterms:created xsi:type="dcterms:W3CDTF">2022-04-23T05:57:00Z</dcterms:created>
  <dcterms:modified xsi:type="dcterms:W3CDTF">2022-05-27T08:42:36Z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2052-11.1.0.11744</vt:lpwstr>
  </property>
  <property fmtid="{D5CDD505-2E9C-101B-9397-08002B2CF9AE}" pid="4" name="commondata">
    <vt:lpwstr>eyJoZGlkIjoiMDAzZmIwZjU2YjM3ZmIyZjYxNWQ1NTViMjdhYzBlM2EifQ==</vt:lpwstr>
  </property>
</Properties>
</file>